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8" r:id="rId1"/>
  </p:sldMasterIdLst>
  <p:notesMasterIdLst>
    <p:notesMasterId r:id="rId54"/>
  </p:notesMasterIdLst>
  <p:handoutMasterIdLst>
    <p:handoutMasterId r:id="rId55"/>
  </p:handoutMasterIdLst>
  <p:sldIdLst>
    <p:sldId id="258" r:id="rId2"/>
    <p:sldId id="300" r:id="rId3"/>
    <p:sldId id="312" r:id="rId4"/>
    <p:sldId id="313" r:id="rId5"/>
    <p:sldId id="316" r:id="rId6"/>
    <p:sldId id="317" r:id="rId7"/>
    <p:sldId id="314" r:id="rId8"/>
    <p:sldId id="320" r:id="rId9"/>
    <p:sldId id="315" r:id="rId10"/>
    <p:sldId id="318" r:id="rId11"/>
    <p:sldId id="319" r:id="rId12"/>
    <p:sldId id="301" r:id="rId13"/>
    <p:sldId id="321" r:id="rId14"/>
    <p:sldId id="330" r:id="rId15"/>
    <p:sldId id="325" r:id="rId16"/>
    <p:sldId id="280" r:id="rId17"/>
    <p:sldId id="284" r:id="rId18"/>
    <p:sldId id="323" r:id="rId19"/>
    <p:sldId id="282" r:id="rId20"/>
    <p:sldId id="286" r:id="rId21"/>
    <p:sldId id="326" r:id="rId22"/>
    <p:sldId id="271" r:id="rId23"/>
    <p:sldId id="272" r:id="rId24"/>
    <p:sldId id="273" r:id="rId25"/>
    <p:sldId id="327" r:id="rId26"/>
    <p:sldId id="328" r:id="rId27"/>
    <p:sldId id="274" r:id="rId28"/>
    <p:sldId id="275" r:id="rId29"/>
    <p:sldId id="276" r:id="rId30"/>
    <p:sldId id="277" r:id="rId31"/>
    <p:sldId id="278" r:id="rId32"/>
    <p:sldId id="285" r:id="rId33"/>
    <p:sldId id="287" r:id="rId34"/>
    <p:sldId id="322" r:id="rId35"/>
    <p:sldId id="329" r:id="rId36"/>
    <p:sldId id="307" r:id="rId37"/>
    <p:sldId id="308" r:id="rId38"/>
    <p:sldId id="309" r:id="rId39"/>
    <p:sldId id="310" r:id="rId40"/>
    <p:sldId id="288" r:id="rId41"/>
    <p:sldId id="311" r:id="rId42"/>
    <p:sldId id="303" r:id="rId43"/>
    <p:sldId id="304" r:id="rId44"/>
    <p:sldId id="305" r:id="rId45"/>
    <p:sldId id="291" r:id="rId46"/>
    <p:sldId id="292" r:id="rId47"/>
    <p:sldId id="293" r:id="rId48"/>
    <p:sldId id="294" r:id="rId49"/>
    <p:sldId id="295" r:id="rId50"/>
    <p:sldId id="331" r:id="rId51"/>
    <p:sldId id="299" r:id="rId52"/>
    <p:sldId id="298" r:id="rId53"/>
  </p:sldIdLst>
  <p:sldSz cx="9144000" cy="5143500" type="screen16x9"/>
  <p:notesSz cx="6858000" cy="9144000"/>
  <p:defaultTextStyle>
    <a:defPPr>
      <a:defRPr lang="fi-FI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CDBE"/>
    <a:srgbClr val="4E008E"/>
    <a:srgbClr val="EFEFEF"/>
    <a:srgbClr val="C3B9D7"/>
    <a:srgbClr val="FFDCA5"/>
    <a:srgbClr val="F07387"/>
    <a:srgbClr val="F5A5C8"/>
    <a:srgbClr val="82C8F0"/>
    <a:srgbClr val="270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48" autoAdjust="0"/>
    <p:restoredTop sz="88192" autoAdjust="0"/>
  </p:normalViewPr>
  <p:slideViewPr>
    <p:cSldViewPr snapToGrid="0" snapToObjects="1" showGuides="1">
      <p:cViewPr varScale="1">
        <p:scale>
          <a:sx n="145" d="100"/>
          <a:sy n="145" d="100"/>
        </p:scale>
        <p:origin x="1339" y="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156" d="100"/>
          <a:sy n="156" d="100"/>
        </p:scale>
        <p:origin x="5416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2398E1-C99F-B940-AA2A-81EFFACD43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1D06C-D5DE-814D-931E-02A0CE659BAA}" type="datetimeFigureOut">
              <a:rPr lang="fi-FI" smtClean="0"/>
              <a:t>10.11.2022</a:t>
            </a:fld>
            <a:endParaRPr lang="fi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F1C63F-BE00-6D49-B7F3-B253A7D51A9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271539-0194-5C43-B2F5-2C601016B9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E09C7D-6C28-B047-9D84-D52122B215C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71555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9BFB5-475C-5B44-BA4D-42DE8089864D}" type="datetimeFigureOut">
              <a:rPr lang="fi-FI" smtClean="0"/>
              <a:t>10.11.2022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A97949-CA96-A34A-920F-344DC55B347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78629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A97949-CA96-A34A-920F-344DC55B3479}" type="slidenum">
              <a:rPr lang="fi-FI" smtClean="0"/>
              <a:t>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643354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A97949-CA96-A34A-920F-344DC55B3479}" type="slidenum">
              <a:rPr lang="fi-FI" smtClean="0"/>
              <a:t>26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61914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70961131be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70961131be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70961131be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70961131be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70961131be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70961131be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70961131be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70961131be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70961131be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70961131be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70961131be_1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70961131be_1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70961131be_1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70961131be_1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A97949-CA96-A34A-920F-344DC55B3479}" type="slidenum">
              <a:rPr lang="fi-FI" smtClean="0"/>
              <a:t>35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36807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70961131be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70961131be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A97949-CA96-A34A-920F-344DC55B3479}" type="slidenum">
              <a:rPr lang="fi-FI" smtClean="0"/>
              <a:t>7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794787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70961131be_1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70961131be_1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70961131be_1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70961131be_1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70961131be_1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70961131be_1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70961131be_1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70961131be_1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70961131be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70961131be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70961131be_1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70961131be_1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70961131be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70961131be_1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70961131be_1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70961131be_1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70961131be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70961131be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70961131be_1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70961131be_1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0961131be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70961131be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0961131be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0961131be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0961131be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0961131be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40D9D56B-380E-41B8-9315-ED5CBC9E4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0"/>
            <a:ext cx="9143999" cy="5143500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0730" y="1914800"/>
            <a:ext cx="4659595" cy="253637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pic>
        <p:nvPicPr>
          <p:cNvPr id="4" name="Kuva 3" descr="Tampere University, Tampere University of Applied Sciences.">
            <a:extLst>
              <a:ext uri="{FF2B5EF4-FFF2-40B4-BE49-F238E27FC236}">
                <a16:creationId xmlns:a16="http://schemas.microsoft.com/office/drawing/2014/main" id="{94442AC8-A5D9-4B00-80C8-14B174E342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5001" y="810000"/>
            <a:ext cx="3796277" cy="6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37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" userDrawn="1">
          <p15:clr>
            <a:srgbClr val="FBAE40"/>
          </p15:clr>
        </p15:guide>
        <p15:guide id="2" pos="56" userDrawn="1">
          <p15:clr>
            <a:srgbClr val="FBAE40"/>
          </p15:clr>
        </p15:guide>
        <p15:guide id="3" pos="5704" userDrawn="1">
          <p15:clr>
            <a:srgbClr val="FBAE40"/>
          </p15:clr>
        </p15:guide>
        <p15:guide id="4" orient="horz" pos="318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00" y="685801"/>
            <a:ext cx="7988860" cy="482204"/>
          </a:xfrm>
          <a:prstGeom prst="rect">
            <a:avLst/>
          </a:prstGeom>
        </p:spPr>
        <p:txBody>
          <a:bodyPr anchor="t" anchorCtr="0"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7B513FB-A89D-4CD9-816A-A2426574FC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41692" y="4867275"/>
            <a:ext cx="575120" cy="190629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FD95AB22-D54B-4914-9F0B-593AA8A5FC08}" type="datetime1">
              <a:rPr lang="en-GB" noProof="0" smtClean="0"/>
              <a:t>10/11/2022</a:t>
            </a:fld>
            <a:endParaRPr lang="en-GB" noProof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7FC877C-D72B-4FA2-A4D8-10EC144C4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2755" y="4867277"/>
            <a:ext cx="281949" cy="19051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BA96801F-E137-4B25-94D7-4851FADECBA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07800" y="4867277"/>
            <a:ext cx="5084100" cy="190511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31326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DF54673-9ACE-45BB-89AE-4DF9D1200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8484" y="480070"/>
            <a:ext cx="8935517" cy="4666184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02" y="685801"/>
            <a:ext cx="7982513" cy="482204"/>
          </a:xfrm>
          <a:prstGeom prst="rect">
            <a:avLst/>
          </a:prstGeo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0BA03E9-7771-435A-ACF2-791A64625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7802" y="4867277"/>
            <a:ext cx="5084669" cy="1889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A061E97-8041-4B8C-84EB-4224E0AC85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41692" y="4867275"/>
            <a:ext cx="575120" cy="190629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50">
                <a:solidFill>
                  <a:schemeClr val="bg1"/>
                </a:solidFill>
              </a:defRPr>
            </a:lvl1pPr>
          </a:lstStyle>
          <a:p>
            <a:fld id="{E64D8F3A-3AC6-4E6E-AC2A-5B446FE82276}" type="datetime1">
              <a:rPr lang="en-GB" noProof="0" smtClean="0"/>
              <a:t>10/11/2022</a:t>
            </a:fld>
            <a:endParaRPr lang="en-GB" noProof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E88A044-4865-4080-A1DB-4D812EAA9A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2755" y="4867277"/>
            <a:ext cx="281949" cy="19051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>
                <a:solidFill>
                  <a:schemeClr val="bg1"/>
                </a:solidFill>
              </a:rPr>
              <a:pPr/>
              <a:t>‹#›</a:t>
            </a:fld>
            <a:endParaRPr lang="en-GB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484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91F2527F-684A-4121-9363-8807B0AFD1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41692" y="4867275"/>
            <a:ext cx="575120" cy="190629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EB2A079B-2141-43DA-856D-E4F1606B9967}" type="datetime1">
              <a:rPr lang="en-GB" noProof="0" smtClean="0"/>
              <a:t>10/11/2022</a:t>
            </a:fld>
            <a:endParaRPr lang="en-GB" noProof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306364A-3632-4E1B-8113-A8981F3C5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2755" y="4867277"/>
            <a:ext cx="281949" cy="19051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DFF5CBD4-0D40-46CB-83FF-1C58DD7870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07800" y="4867277"/>
            <a:ext cx="5084100" cy="190511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329176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6A4069F-7B77-435A-A9D6-CD64E2434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8484" y="480070"/>
            <a:ext cx="8935517" cy="4666184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737735C-1BFC-5948-A4B6-6B9D9DF1DAD9}"/>
              </a:ext>
            </a:extLst>
          </p:cNvPr>
          <p:cNvSpPr txBox="1">
            <a:spLocks/>
          </p:cNvSpPr>
          <p:nvPr userDrawn="1"/>
        </p:nvSpPr>
        <p:spPr>
          <a:xfrm>
            <a:off x="322937" y="4879975"/>
            <a:ext cx="5084669" cy="188960"/>
          </a:xfrm>
          <a:prstGeom prst="rect">
            <a:avLst/>
          </a:prstGeom>
        </p:spPr>
        <p:txBody>
          <a:bodyPr vert="horz" lIns="68580" tIns="34290" rIns="68580" bIns="34290" rtlCol="0" anchor="b" anchorCtr="0"/>
          <a:lstStyle>
            <a:defPPr>
              <a:defRPr lang="fi-FI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750" noProof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686E1A08-E0B6-4CF0-9B54-F868C9DFE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7802" y="4867277"/>
            <a:ext cx="5084669" cy="1889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C7C9B07-1287-4DA9-8EE6-AAC6DE8166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41692" y="4867275"/>
            <a:ext cx="575120" cy="190629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50">
                <a:solidFill>
                  <a:schemeClr val="bg1"/>
                </a:solidFill>
              </a:defRPr>
            </a:lvl1pPr>
          </a:lstStyle>
          <a:p>
            <a:fld id="{E6677626-A518-4148-9B6C-A23C8408B410}" type="datetime1">
              <a:rPr lang="en-GB" noProof="0" smtClean="0"/>
              <a:t>10/11/2022</a:t>
            </a:fld>
            <a:endParaRPr lang="en-GB" noProof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8697E018-CB7F-48B9-B44F-8C4B55AF6C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2755" y="4867277"/>
            <a:ext cx="281949" cy="19051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>
                <a:solidFill>
                  <a:schemeClr val="bg1"/>
                </a:solidFill>
              </a:rPr>
              <a:pPr/>
              <a:t>‹#›</a:t>
            </a:fld>
            <a:endParaRPr lang="en-GB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6465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9199A30-D9CF-F04F-AD6E-EFD6A331F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8484" y="477316"/>
            <a:ext cx="8935517" cy="4666184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A31E617-3DD2-45F9-87A9-28710F458B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41692" y="4867275"/>
            <a:ext cx="575120" cy="190629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EBCEA45-2E31-4984-BFF8-242D99EBEC18}" type="datetime1">
              <a:rPr lang="en-GB" noProof="0" smtClean="0"/>
              <a:t>10/11/2022</a:t>
            </a:fld>
            <a:endParaRPr lang="en-GB" noProof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23AE687-7288-4989-808B-BBFE1801B6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2755" y="4867277"/>
            <a:ext cx="281949" cy="19051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C9304CA3-67E1-4FC8-9377-97D39A86970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07800" y="4867277"/>
            <a:ext cx="5084100" cy="190511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62863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00" y="681037"/>
            <a:ext cx="2949178" cy="86201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000"/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7224" y="681037"/>
            <a:ext cx="5319675" cy="3720704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7800" y="1629460"/>
            <a:ext cx="2949178" cy="277228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9A114AA-0FC1-4BDA-A87A-450D91C74D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41692" y="4867275"/>
            <a:ext cx="575120" cy="190629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D00D23BD-5DB7-4E21-A62B-FDD36942E880}" type="datetime1">
              <a:rPr lang="en-GB" noProof="0" smtClean="0"/>
              <a:t>10/11/2022</a:t>
            </a:fld>
            <a:endParaRPr lang="en-GB" noProof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8A440A0-2DFA-4694-8E9A-F37821D642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2755" y="4867277"/>
            <a:ext cx="281949" cy="19051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B3199E04-FCC9-48F1-9FFB-2F71AFADEA9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07800" y="4867277"/>
            <a:ext cx="5084100" cy="190511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207781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FB501874-212D-43E0-A21F-C912819BD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8484" y="480070"/>
            <a:ext cx="8935517" cy="4666184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7800" y="681037"/>
            <a:ext cx="2949178" cy="86201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Muokkaa ots. peruasdasdasdasdstyyl. napsautt.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3573" y="681037"/>
            <a:ext cx="5313325" cy="3720704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7800" y="1629460"/>
            <a:ext cx="2949178" cy="2772281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B0FB749-BBFE-438A-B34D-304382F9D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7802" y="4867277"/>
            <a:ext cx="5084669" cy="1889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D16047A-E530-4F76-BE04-5DB0A3040E2D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8141692" y="4867275"/>
            <a:ext cx="575120" cy="190629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50">
                <a:solidFill>
                  <a:schemeClr val="bg1"/>
                </a:solidFill>
              </a:defRPr>
            </a:lvl1pPr>
          </a:lstStyle>
          <a:p>
            <a:fld id="{9A7697FB-49F9-43AD-898E-2F7967F64BB6}" type="datetime1">
              <a:rPr lang="en-GB" noProof="0" smtClean="0"/>
              <a:t>10/11/2022</a:t>
            </a:fld>
            <a:endParaRPr lang="en-GB" noProof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7B2D6AA-88A2-4EE8-91D4-604C9EE543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2755" y="4867277"/>
            <a:ext cx="281949" cy="19051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>
                <a:solidFill>
                  <a:schemeClr val="bg1"/>
                </a:solidFill>
              </a:rPr>
              <a:pPr/>
              <a:t>‹#›</a:t>
            </a:fld>
            <a:endParaRPr lang="en-GB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3261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00" y="674830"/>
            <a:ext cx="7886700" cy="495077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7800" y="1280472"/>
            <a:ext cx="7886700" cy="3263504"/>
          </a:xfrm>
        </p:spPr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9A817179-6464-4F21-9B03-3D32D962BE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41692" y="4867275"/>
            <a:ext cx="575120" cy="190629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F8257742-4FAE-499F-9873-D5C51625246A}" type="datetime1">
              <a:rPr lang="en-GB" noProof="0" smtClean="0"/>
              <a:t>10/11/2022</a:t>
            </a:fld>
            <a:endParaRPr lang="en-GB" noProof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353961E-5198-4EC6-84CF-7D796EA3DA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2755" y="4867277"/>
            <a:ext cx="281949" cy="19051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0F202A3E-9DD7-4C20-B920-B130C51F616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07800" y="4867277"/>
            <a:ext cx="5084100" cy="190511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278329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30A482-DF25-4AC1-93FF-A21A43ED8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8484" y="480070"/>
            <a:ext cx="8935517" cy="4666184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00" y="674830"/>
            <a:ext cx="7886700" cy="4950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7800" y="1280472"/>
            <a:ext cx="7886700" cy="3263504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08E8C6C-B535-4624-AE36-E7AA2DD35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7802" y="4867277"/>
            <a:ext cx="5084669" cy="1889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7D573219-6138-48B9-B6B4-28078E6649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41692" y="4867275"/>
            <a:ext cx="575120" cy="190629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50">
                <a:solidFill>
                  <a:schemeClr val="bg1"/>
                </a:solidFill>
              </a:defRPr>
            </a:lvl1pPr>
          </a:lstStyle>
          <a:p>
            <a:fld id="{EF3919D0-5652-4D77-8D33-8D2554085C7E}" type="datetime1">
              <a:rPr lang="en-GB" noProof="0" smtClean="0"/>
              <a:t>10/11/2022</a:t>
            </a:fld>
            <a:endParaRPr lang="en-GB" noProof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093FE60-FDE5-4FFB-BA0D-01896B739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2755" y="4867277"/>
            <a:ext cx="281949" cy="19051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>
                <a:solidFill>
                  <a:schemeClr val="bg1"/>
                </a:solidFill>
              </a:rPr>
              <a:pPr/>
              <a:t>‹#›</a:t>
            </a:fld>
            <a:endParaRPr lang="en-GB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4949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681037"/>
            <a:ext cx="1971675" cy="3951686"/>
          </a:xfrm>
          <a:prstGeom prst="rect">
            <a:avLst/>
          </a:prstGeom>
        </p:spPr>
        <p:txBody>
          <a:bodyPr vert="eaVert"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681039"/>
            <a:ext cx="5800725" cy="3951685"/>
          </a:xfrm>
        </p:spPr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FA231356-4E89-42FF-B9D2-5276EA40A6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41692" y="4867275"/>
            <a:ext cx="575120" cy="190629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EDB8DA0B-E407-430C-9E46-969298A5B5FC}" type="datetime1">
              <a:rPr lang="en-GB" noProof="0" smtClean="0"/>
              <a:t>10/11/2022</a:t>
            </a:fld>
            <a:endParaRPr lang="en-GB" noProof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294DD31-33A4-4715-9A6D-15C4AF304F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2755" y="4867277"/>
            <a:ext cx="281949" cy="19051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FEC80EF1-75D1-469D-8A92-4BE196BAFDB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07800" y="4867277"/>
            <a:ext cx="5084100" cy="190511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16105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40D9D56B-380E-41B8-9315-ED5CBC9E4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8484" y="480070"/>
            <a:ext cx="8935517" cy="4666184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149" y="2068830"/>
            <a:ext cx="8317706" cy="108000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193" y="3326979"/>
            <a:ext cx="8312663" cy="1080000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7802" y="4867277"/>
            <a:ext cx="5084669" cy="1889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EEF2D1E-9D26-4178-9CD9-82D802C125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41692" y="4867275"/>
            <a:ext cx="575120" cy="190629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50">
                <a:solidFill>
                  <a:schemeClr val="bg1"/>
                </a:solidFill>
              </a:defRPr>
            </a:lvl1pPr>
          </a:lstStyle>
          <a:p>
            <a:fld id="{D897C350-B8AD-49ED-8924-0723A92EFD05}" type="datetime1">
              <a:rPr lang="en-GB" noProof="0" smtClean="0"/>
              <a:t>10/11/2022</a:t>
            </a:fld>
            <a:endParaRPr lang="en-GB" noProof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AC67BEA-6EFD-4E49-843A-63C8CA4D19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2755" y="4867277"/>
            <a:ext cx="281949" cy="19051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>
                <a:solidFill>
                  <a:schemeClr val="bg1"/>
                </a:solidFill>
              </a:rPr>
              <a:pPr/>
              <a:t>‹#›</a:t>
            </a:fld>
            <a:endParaRPr lang="en-GB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8438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" userDrawn="1">
          <p15:clr>
            <a:srgbClr val="FBAE40"/>
          </p15:clr>
        </p15:guide>
        <p15:guide id="2" pos="56" userDrawn="1">
          <p15:clr>
            <a:srgbClr val="FBAE40"/>
          </p15:clr>
        </p15:guide>
        <p15:guide id="3" pos="5704" userDrawn="1">
          <p15:clr>
            <a:srgbClr val="FBAE40"/>
          </p15:clr>
        </p15:guide>
        <p15:guide id="4" orient="horz" pos="3185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D6C69A4-9805-44B9-86C2-D0BEF1B39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8484" y="480070"/>
            <a:ext cx="8935517" cy="4666184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681037"/>
            <a:ext cx="1971675" cy="3951686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681039"/>
            <a:ext cx="5800725" cy="3951685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D6E3F5C-87B6-4EC2-BBE3-B9D1C41B9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7802" y="4867277"/>
            <a:ext cx="5084669" cy="1889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35EC882A-A2D2-46CB-99A6-60BC54D85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41692" y="4867275"/>
            <a:ext cx="575120" cy="190629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50">
                <a:solidFill>
                  <a:schemeClr val="bg1"/>
                </a:solidFill>
              </a:defRPr>
            </a:lvl1pPr>
          </a:lstStyle>
          <a:p>
            <a:fld id="{D9326F0C-9A46-4E88-8809-5C6061B63C99}" type="datetime1">
              <a:rPr lang="en-GB" noProof="0" smtClean="0"/>
              <a:t>10/11/2022</a:t>
            </a:fld>
            <a:endParaRPr lang="en-GB" noProof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5571256-36CB-4721-8D5D-45CF8D5DFD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2755" y="4867277"/>
            <a:ext cx="281949" cy="19051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>
                <a:solidFill>
                  <a:schemeClr val="bg1"/>
                </a:solidFill>
              </a:rPr>
              <a:pPr/>
              <a:t>‹#›</a:t>
            </a:fld>
            <a:endParaRPr lang="en-GB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7663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00" y="681037"/>
            <a:ext cx="2949178" cy="86201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000"/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67101" y="685706"/>
            <a:ext cx="5263753" cy="3716034"/>
          </a:xfrm>
        </p:spPr>
        <p:txBody>
          <a:bodyPr anchor="t">
            <a:no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7800" y="1667867"/>
            <a:ext cx="2949178" cy="27338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03500BF-A2C1-4F36-A443-35E1074B6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41692" y="4867275"/>
            <a:ext cx="575120" cy="190629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26940A38-287E-4B20-9605-2C13E696547D}" type="datetime1">
              <a:rPr lang="en-GB" noProof="0" smtClean="0"/>
              <a:t>10/11/2022</a:t>
            </a:fld>
            <a:endParaRPr lang="en-GB" noProof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03234A5-5678-4107-B6E4-4D194E2ECF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2755" y="4867277"/>
            <a:ext cx="281949" cy="19051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AEB90590-21DA-48A3-904A-917FC50EB7A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07800" y="4867277"/>
            <a:ext cx="5084100" cy="190511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199899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DF7A597D-CD79-4B30-894C-1B2608609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8484" y="480070"/>
            <a:ext cx="8935517" cy="4666184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00" y="681037"/>
            <a:ext cx="2949178" cy="86201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60750" y="685706"/>
            <a:ext cx="5266148" cy="3716034"/>
          </a:xfrm>
        </p:spPr>
        <p:txBody>
          <a:bodyPr anchor="t">
            <a:no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7800" y="1667867"/>
            <a:ext cx="2949178" cy="273387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E06352D-B086-43FE-8FC5-AC6B4EA8F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7802" y="4867277"/>
            <a:ext cx="5084669" cy="1889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9FC39A97-01AE-4D0D-B345-8CBA52274616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8141692" y="4867275"/>
            <a:ext cx="575120" cy="190629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50">
                <a:solidFill>
                  <a:schemeClr val="bg1"/>
                </a:solidFill>
              </a:defRPr>
            </a:lvl1pPr>
          </a:lstStyle>
          <a:p>
            <a:fld id="{D2AD0D61-F3F9-4BC2-B266-8933DE8B4359}" type="datetime1">
              <a:rPr lang="en-GB" noProof="0" smtClean="0"/>
              <a:t>10/11/2022</a:t>
            </a:fld>
            <a:endParaRPr lang="en-GB" noProof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C76E15C-8063-441E-A2E0-1EBFFF54D9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2755" y="4867277"/>
            <a:ext cx="281949" cy="19051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>
                <a:solidFill>
                  <a:schemeClr val="bg1"/>
                </a:solidFill>
              </a:rPr>
              <a:pPr/>
              <a:t>‹#›</a:t>
            </a:fld>
            <a:endParaRPr lang="en-GB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591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captio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7760" y="857436"/>
            <a:ext cx="3640451" cy="2362253"/>
          </a:xfrm>
          <a:prstGeom prst="rect">
            <a:avLst/>
          </a:prstGeom>
        </p:spPr>
        <p:txBody>
          <a:bodyPr/>
          <a:lstStyle>
            <a:lvl1pPr>
              <a:defRPr sz="3300">
                <a:solidFill>
                  <a:srgbClr val="4E008E"/>
                </a:solidFill>
              </a:defRPr>
            </a:lvl1pPr>
          </a:lstStyle>
          <a:p>
            <a:r>
              <a:rPr lang="en-GB" noProof="0"/>
              <a:t>This is a place for a longer text that goes on for three or more lines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B8C4556-08AF-304E-8426-06F9F8EFF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1200" y="984345"/>
            <a:ext cx="3780000" cy="366801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17F52D9-8B1E-4F7F-AA8C-39AD4EB471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41692" y="4867275"/>
            <a:ext cx="575120" cy="190629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1292D29-FDCD-40A3-9DA8-4F3927D11DBB}" type="datetime1">
              <a:rPr lang="en-GB" noProof="0" smtClean="0"/>
              <a:t>10/11/2022</a:t>
            </a:fld>
            <a:endParaRPr lang="en-GB" noProof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B5273A0-B2DF-4C71-84F5-8A0CABCD51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2755" y="4867277"/>
            <a:ext cx="281949" cy="19051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D3A36DE0-5C27-4F2F-B628-D82AEFA8D89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07800" y="4867277"/>
            <a:ext cx="5084100" cy="190511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897179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caption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D4B79723-8A28-41DA-8158-47C40BEA1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8484" y="480070"/>
            <a:ext cx="8935517" cy="4666184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9359" y="847292"/>
            <a:ext cx="3640451" cy="2362253"/>
          </a:xfrm>
          <a:prstGeom prst="rect">
            <a:avLst/>
          </a:prstGeom>
        </p:spPr>
        <p:txBody>
          <a:bodyPr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This is a place for a longer text that goes on for three or more lines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B8C4556-08AF-304E-8426-06F9F8EFF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4853" y="990698"/>
            <a:ext cx="3780000" cy="36680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0B3E6F3-32BA-42D1-BB7C-49EDFDFBC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7802" y="4867277"/>
            <a:ext cx="5084669" cy="1889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62A019B-6E71-4FF6-8233-F4C9562575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41692" y="4867275"/>
            <a:ext cx="575120" cy="190629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50">
                <a:solidFill>
                  <a:schemeClr val="bg1"/>
                </a:solidFill>
              </a:defRPr>
            </a:lvl1pPr>
          </a:lstStyle>
          <a:p>
            <a:fld id="{32474E32-AD26-4080-A96F-87FE9994FFA6}" type="datetime1">
              <a:rPr lang="en-GB" noProof="0" smtClean="0"/>
              <a:t>10/11/2022</a:t>
            </a:fld>
            <a:endParaRPr lang="en-GB" noProof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D7264E8-D67F-450D-B5B3-7C3FE5CFB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2755" y="4867277"/>
            <a:ext cx="281949" cy="19051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>
                <a:solidFill>
                  <a:schemeClr val="bg1"/>
                </a:solidFill>
              </a:rPr>
              <a:pPr/>
              <a:t>‹#›</a:t>
            </a:fld>
            <a:endParaRPr lang="en-GB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4752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caption and pictur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33A1E0F-9E5E-9745-BEF2-2CE041671C6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52901" y="681037"/>
            <a:ext cx="4577954" cy="396132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5533" y="594301"/>
            <a:ext cx="3718223" cy="1431952"/>
          </a:xfrm>
          <a:prstGeom prst="rect">
            <a:avLst/>
          </a:prstGeom>
        </p:spPr>
        <p:txBody>
          <a:bodyPr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This is a place for a longer text with big font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3E05CB-C7A1-A342-B41E-5EE8CD4216A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96274" y="2220014"/>
            <a:ext cx="3637483" cy="24223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84F16D1-C984-4655-8258-D6EF6AF7DF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41692" y="4867275"/>
            <a:ext cx="575120" cy="190629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265FF181-171C-4E82-8757-FA073D127A30}" type="datetime1">
              <a:rPr lang="en-GB" noProof="0" smtClean="0"/>
              <a:t>10/11/2022</a:t>
            </a:fld>
            <a:endParaRPr lang="en-GB" noProof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0ACAF84-7C25-4838-BB2E-3953315E66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2755" y="4867277"/>
            <a:ext cx="281949" cy="19051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7F734B17-F190-4E9B-912E-CA33643B1B5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07800" y="4867277"/>
            <a:ext cx="5084100" cy="190511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063292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caption and picture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782EC1E3-2963-4D1C-A09D-168216C669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8484" y="480070"/>
            <a:ext cx="8935517" cy="4666184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3E05CB-C7A1-A342-B41E-5EE8CD4216A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95171" y="2220014"/>
            <a:ext cx="3642969" cy="241686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33A1E0F-9E5E-9745-BEF2-2CE041671C6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46551" y="681037"/>
            <a:ext cx="4584304" cy="395497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00" y="581745"/>
            <a:ext cx="3716639" cy="1431952"/>
          </a:xfrm>
          <a:prstGeom prst="rect">
            <a:avLst/>
          </a:prstGeom>
        </p:spPr>
        <p:txBody>
          <a:bodyPr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This is a place for a longer text with big font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35FED0F-203A-4399-B1A6-E36F6BDBF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7802" y="4867277"/>
            <a:ext cx="5084669" cy="1889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7E17269-133F-4041-8E1C-C34F81D99E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41692" y="4867275"/>
            <a:ext cx="575120" cy="190629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50">
                <a:solidFill>
                  <a:schemeClr val="bg1"/>
                </a:solidFill>
              </a:defRPr>
            </a:lvl1pPr>
          </a:lstStyle>
          <a:p>
            <a:fld id="{364441B8-B9F4-4D2C-BF25-FFE7704E3DB3}" type="datetime1">
              <a:rPr lang="en-GB" noProof="0" smtClean="0"/>
              <a:t>10/11/2022</a:t>
            </a:fld>
            <a:endParaRPr lang="en-GB" noProof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09F9ABA-0045-4D3B-9E43-6CE8DD7F64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2755" y="4867277"/>
            <a:ext cx="281949" cy="19051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>
                <a:solidFill>
                  <a:schemeClr val="bg1"/>
                </a:solidFill>
              </a:rPr>
              <a:pPr/>
              <a:t>‹#›</a:t>
            </a:fld>
            <a:endParaRPr lang="en-GB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868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and text_1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83AB547-0C6F-394C-8BEF-5A6F3FBAF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84" y="681037"/>
            <a:ext cx="7880023" cy="486966"/>
          </a:xfrm>
          <a:prstGeom prst="rect">
            <a:avLst/>
          </a:prstGeom>
        </p:spPr>
        <p:txBody>
          <a:bodyPr anchor="t" anchorCtr="0"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779FD3A-6E17-1D47-8E91-0B127B4332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6809" y="1448993"/>
            <a:ext cx="1876865" cy="11427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8C0298E-F14A-6845-92C8-38BD03C683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6809" y="2591719"/>
            <a:ext cx="1876865" cy="1975247"/>
          </a:xfrm>
          <a:solidFill>
            <a:srgbClr val="EFEFEF"/>
          </a:solidFill>
        </p:spPr>
        <p:txBody>
          <a:bodyPr lIns="144000" tIns="216000" rIns="144000" bIns="216000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235744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2pPr>
            <a:lvl3pPr marL="503635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3pPr>
            <a:lvl4pPr marL="770334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4pPr>
            <a:lvl5pPr marL="1002506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558BD131-E1E6-6B4A-8A43-7499BB4F44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02888" y="1448993"/>
            <a:ext cx="1876865" cy="1142728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97DB071B-9088-9940-8EEF-A7349739FAA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02888" y="2591719"/>
            <a:ext cx="1876865" cy="1975247"/>
          </a:xfrm>
          <a:solidFill>
            <a:srgbClr val="EFEFEF"/>
          </a:solidFill>
        </p:spPr>
        <p:txBody>
          <a:bodyPr lIns="144000" tIns="216000" rIns="144000" bIns="216000">
            <a:no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  <a:lvl2pPr marL="235744" indent="0">
              <a:lnSpc>
                <a:spcPct val="100000"/>
              </a:lnSpc>
              <a:buNone/>
              <a:defRPr sz="1200"/>
            </a:lvl2pPr>
            <a:lvl3pPr marL="503635" indent="0">
              <a:lnSpc>
                <a:spcPct val="100000"/>
              </a:lnSpc>
              <a:buNone/>
              <a:defRPr sz="1200"/>
            </a:lvl3pPr>
            <a:lvl4pPr marL="770334" indent="0">
              <a:lnSpc>
                <a:spcPct val="100000"/>
              </a:lnSpc>
              <a:buNone/>
              <a:defRPr sz="1200"/>
            </a:lvl4pPr>
            <a:lvl5pPr marL="1002506" indent="0">
              <a:lnSpc>
                <a:spcPct val="100000"/>
              </a:lnSpc>
              <a:buNone/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D91EB564-08EC-084A-85ED-67955978534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399637" y="1448993"/>
            <a:ext cx="1876865" cy="1142728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5E66258-07E1-E642-A305-89957CDCCFE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99637" y="2591719"/>
            <a:ext cx="1876865" cy="1975247"/>
          </a:xfrm>
          <a:solidFill>
            <a:srgbClr val="EFEFEF"/>
          </a:solidFill>
        </p:spPr>
        <p:txBody>
          <a:bodyPr lIns="144000" tIns="216000" rIns="144000" bIns="216000">
            <a:no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  <a:lvl2pPr marL="235744" indent="0">
              <a:lnSpc>
                <a:spcPct val="100000"/>
              </a:lnSpc>
              <a:buNone/>
              <a:defRPr sz="1200"/>
            </a:lvl2pPr>
            <a:lvl3pPr marL="503635" indent="0">
              <a:lnSpc>
                <a:spcPct val="100000"/>
              </a:lnSpc>
              <a:buNone/>
              <a:defRPr sz="1200"/>
            </a:lvl3pPr>
            <a:lvl4pPr marL="770334" indent="0">
              <a:lnSpc>
                <a:spcPct val="100000"/>
              </a:lnSpc>
              <a:buNone/>
              <a:defRPr sz="1200"/>
            </a:lvl4pPr>
            <a:lvl5pPr marL="1002506" indent="0">
              <a:lnSpc>
                <a:spcPct val="100000"/>
              </a:lnSpc>
              <a:buNone/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DDAC2486-1BBC-E148-8A6A-A96E0924C82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96386" y="1450397"/>
            <a:ext cx="1876865" cy="1142728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1A3268F3-BC79-314A-9049-89ABFE4885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6386" y="2593123"/>
            <a:ext cx="1876865" cy="1975247"/>
          </a:xfrm>
          <a:solidFill>
            <a:srgbClr val="EFEFEF"/>
          </a:solidFill>
        </p:spPr>
        <p:txBody>
          <a:bodyPr lIns="144000" tIns="216000" rIns="144000" bIns="216000">
            <a:no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  <a:lvl2pPr marL="235744" indent="0">
              <a:lnSpc>
                <a:spcPct val="100000"/>
              </a:lnSpc>
              <a:buNone/>
              <a:defRPr sz="1200"/>
            </a:lvl2pPr>
            <a:lvl3pPr marL="503635" indent="0">
              <a:lnSpc>
                <a:spcPct val="100000"/>
              </a:lnSpc>
              <a:buNone/>
              <a:defRPr sz="1200"/>
            </a:lvl3pPr>
            <a:lvl4pPr marL="770334" indent="0">
              <a:lnSpc>
                <a:spcPct val="100000"/>
              </a:lnSpc>
              <a:buNone/>
              <a:defRPr sz="1200"/>
            </a:lvl4pPr>
            <a:lvl5pPr marL="1002506" indent="0">
              <a:lnSpc>
                <a:spcPct val="100000"/>
              </a:lnSpc>
              <a:buNone/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36BEA95B-149A-4378-99A8-4A3778EC0E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41692" y="4867275"/>
            <a:ext cx="575120" cy="190629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061176A7-906A-42E7-89B8-4B77ED3B7A1F}" type="datetime1">
              <a:rPr lang="en-GB" noProof="0" smtClean="0"/>
              <a:t>10/11/2022</a:t>
            </a:fld>
            <a:endParaRPr lang="en-GB" noProof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CEF878AF-8D06-4EF3-883F-34F2EFF16D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2755" y="4867277"/>
            <a:ext cx="281949" cy="19051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5FB341E1-B4C6-4A8F-95EC-40D3CF9664A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07800" y="4867277"/>
            <a:ext cx="5084100" cy="190511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603573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and text_2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83AB547-0C6F-394C-8BEF-5A6F3FBAF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84" y="681037"/>
            <a:ext cx="7880023" cy="486966"/>
          </a:xfrm>
          <a:prstGeom prst="rect">
            <a:avLst/>
          </a:prstGeom>
        </p:spPr>
        <p:txBody>
          <a:bodyPr anchor="t" anchorCtr="0"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779FD3A-6E17-1D47-8E91-0B127B4332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6810" y="1448991"/>
            <a:ext cx="2423917" cy="1195412"/>
          </a:xfrm>
        </p:spPr>
        <p:txBody>
          <a:bodyPr>
            <a:noAutofit/>
          </a:bodyPr>
          <a:lstStyle/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8C0298E-F14A-6845-92C8-38BD03C683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6810" y="2591719"/>
            <a:ext cx="2423917" cy="2066313"/>
          </a:xfrm>
          <a:solidFill>
            <a:srgbClr val="EFEFEF"/>
          </a:solidFill>
        </p:spPr>
        <p:txBody>
          <a:bodyPr lIns="144000" tIns="216000" rIns="144000" bIns="216000">
            <a:no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  <a:lvl2pPr marL="235744" indent="0">
              <a:lnSpc>
                <a:spcPct val="100000"/>
              </a:lnSpc>
              <a:buNone/>
              <a:defRPr sz="1200"/>
            </a:lvl2pPr>
            <a:lvl3pPr marL="503635" indent="0">
              <a:lnSpc>
                <a:spcPct val="100000"/>
              </a:lnSpc>
              <a:buNone/>
              <a:defRPr sz="1200"/>
            </a:lvl3pPr>
            <a:lvl4pPr marL="770334" indent="0">
              <a:lnSpc>
                <a:spcPct val="100000"/>
              </a:lnSpc>
              <a:buNone/>
              <a:defRPr sz="1200"/>
            </a:lvl4pPr>
            <a:lvl5pPr marL="1002506" indent="0">
              <a:lnSpc>
                <a:spcPct val="100000"/>
              </a:lnSpc>
              <a:buNone/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5111911C-6CB3-AD44-A987-239427CE408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977342" y="1448991"/>
            <a:ext cx="2423917" cy="1195412"/>
          </a:xfrm>
        </p:spPr>
        <p:txBody>
          <a:bodyPr>
            <a:noAutofit/>
          </a:bodyPr>
          <a:lstStyle/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4B81E064-8551-694A-8FD5-C523BEB10D1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77342" y="2591719"/>
            <a:ext cx="2423917" cy="2066313"/>
          </a:xfrm>
          <a:solidFill>
            <a:srgbClr val="EFEFEF"/>
          </a:solidFill>
        </p:spPr>
        <p:txBody>
          <a:bodyPr lIns="144000" tIns="216000" rIns="144000" bIns="216000">
            <a:no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  <a:lvl2pPr marL="235744" indent="0">
              <a:lnSpc>
                <a:spcPct val="100000"/>
              </a:lnSpc>
              <a:buNone/>
              <a:defRPr sz="1200"/>
            </a:lvl2pPr>
            <a:lvl3pPr marL="503635" indent="0">
              <a:lnSpc>
                <a:spcPct val="100000"/>
              </a:lnSpc>
              <a:buNone/>
              <a:defRPr sz="1200"/>
            </a:lvl3pPr>
            <a:lvl4pPr marL="770334" indent="0">
              <a:lnSpc>
                <a:spcPct val="100000"/>
              </a:lnSpc>
              <a:buNone/>
              <a:defRPr sz="1200"/>
            </a:lvl4pPr>
            <a:lvl5pPr marL="1002506" indent="0">
              <a:lnSpc>
                <a:spcPct val="100000"/>
              </a:lnSpc>
              <a:buNone/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E37D0D04-EE41-5F42-BA3B-67ED3166C67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57875" y="1448991"/>
            <a:ext cx="2423917" cy="1195412"/>
          </a:xfrm>
        </p:spPr>
        <p:txBody>
          <a:bodyPr>
            <a:noAutofit/>
          </a:bodyPr>
          <a:lstStyle/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C7609D31-2B9E-9841-9A07-1A4FC70457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57875" y="2591719"/>
            <a:ext cx="2423917" cy="2066313"/>
          </a:xfrm>
          <a:solidFill>
            <a:srgbClr val="EFEFEF"/>
          </a:solidFill>
        </p:spPr>
        <p:txBody>
          <a:bodyPr lIns="144000" tIns="216000" rIns="144000" bIns="216000">
            <a:no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  <a:lvl2pPr marL="235744" indent="0">
              <a:lnSpc>
                <a:spcPct val="100000"/>
              </a:lnSpc>
              <a:buNone/>
              <a:defRPr sz="1200"/>
            </a:lvl2pPr>
            <a:lvl3pPr marL="503635" indent="0">
              <a:lnSpc>
                <a:spcPct val="100000"/>
              </a:lnSpc>
              <a:buNone/>
              <a:defRPr sz="1200"/>
            </a:lvl3pPr>
            <a:lvl4pPr marL="770334" indent="0">
              <a:lnSpc>
                <a:spcPct val="100000"/>
              </a:lnSpc>
              <a:buNone/>
              <a:defRPr sz="1200"/>
            </a:lvl4pPr>
            <a:lvl5pPr marL="1002506" indent="0">
              <a:lnSpc>
                <a:spcPct val="100000"/>
              </a:lnSpc>
              <a:buNone/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A32E84F1-B479-4DA5-B79A-E1AAD01844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41692" y="4867275"/>
            <a:ext cx="575120" cy="190629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5EA7E2CF-23BF-41E2-9C62-0898EE26F325}" type="datetime1">
              <a:rPr lang="en-GB" noProof="0" smtClean="0"/>
              <a:t>10/11/2022</a:t>
            </a:fld>
            <a:endParaRPr lang="en-GB" noProof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DBF1F0F-97EF-4D74-A4D0-217EA478D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2755" y="4867277"/>
            <a:ext cx="281949" cy="19051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2" name="Footer Placeholder 10">
            <a:extLst>
              <a:ext uri="{FF2B5EF4-FFF2-40B4-BE49-F238E27FC236}">
                <a16:creationId xmlns:a16="http://schemas.microsoft.com/office/drawing/2014/main" id="{74C35F04-76D4-4B98-A67F-2CB880FD6A9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07800" y="4867277"/>
            <a:ext cx="5084100" cy="190511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240063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895A594-3BD2-D54E-93FD-6F7FCA50C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255" y="2126854"/>
            <a:ext cx="7995188" cy="136564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r">
              <a:defRPr sz="4050">
                <a:solidFill>
                  <a:srgbClr val="4E008E"/>
                </a:solidFill>
              </a:defRPr>
            </a:lvl1pPr>
          </a:lstStyle>
          <a:p>
            <a:r>
              <a:rPr lang="en-GB" noProof="0"/>
              <a:t>“Insert </a:t>
            </a:r>
            <a:br>
              <a:rPr lang="en-GB" noProof="0"/>
            </a:br>
            <a:r>
              <a:rPr lang="en-GB" noProof="0"/>
              <a:t>text here.”</a:t>
            </a:r>
          </a:p>
        </p:txBody>
      </p:sp>
      <p:sp>
        <p:nvSpPr>
          <p:cNvPr id="13" name="Tekstin paikkamerkki 2"/>
          <p:cNvSpPr>
            <a:spLocks noGrp="1"/>
          </p:cNvSpPr>
          <p:nvPr>
            <p:ph type="body" sz="quarter" idx="11" hasCustomPrompt="1"/>
          </p:nvPr>
        </p:nvSpPr>
        <p:spPr>
          <a:xfrm>
            <a:off x="501254" y="3588542"/>
            <a:ext cx="7995047" cy="108000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2400">
                <a:solidFill>
                  <a:srgbClr val="4E008E"/>
                </a:solidFill>
              </a:defRPr>
            </a:lvl1pPr>
            <a:lvl2pPr marL="235744" indent="0" algn="r">
              <a:buFontTx/>
              <a:buNone/>
              <a:defRPr/>
            </a:lvl2pPr>
            <a:lvl3pPr marL="503635" indent="0" algn="r">
              <a:buFontTx/>
              <a:buNone/>
              <a:defRPr/>
            </a:lvl3pPr>
            <a:lvl4pPr marL="770334" indent="0" algn="r">
              <a:buFontTx/>
              <a:buNone/>
              <a:defRPr/>
            </a:lvl4pPr>
            <a:lvl5pPr marL="1002506" indent="0" algn="r">
              <a:buFontTx/>
              <a:buNone/>
              <a:defRPr/>
            </a:lvl5pPr>
          </a:lstStyle>
          <a:p>
            <a:pPr lvl="0"/>
            <a:r>
              <a:rPr lang="en-GB" noProof="0"/>
              <a:t>– Firstname Lastname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D54C215-BF9C-463D-8116-5E5F873B83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41692" y="4867275"/>
            <a:ext cx="575120" cy="190629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10D59B3-FD91-4369-A9DE-233F5C149A68}" type="datetime1">
              <a:rPr lang="en-GB" noProof="0" smtClean="0"/>
              <a:t>10/11/2022</a:t>
            </a:fld>
            <a:endParaRPr lang="en-GB" noProof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22651F8-67AD-4CA7-B5C5-141B94156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2755" y="4867277"/>
            <a:ext cx="281949" cy="19051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D38B48EA-3C26-4DE6-8A6F-BD13DFD31C4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07800" y="4867277"/>
            <a:ext cx="5084100" cy="190511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0049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149" y="2068200"/>
            <a:ext cx="8317706" cy="108000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4050">
                <a:solidFill>
                  <a:srgbClr val="4E008E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193" y="3326400"/>
            <a:ext cx="8312663" cy="1080000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4E008E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B2D621D0-61E7-E946-BBC9-24D91EEA5E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800" y="4867277"/>
            <a:ext cx="5084100" cy="190511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8BB0235-0F5A-40FA-B663-F054FD106C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41692" y="4867275"/>
            <a:ext cx="575120" cy="190629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273279F4-8B7B-4B51-A613-38B924713167}" type="datetime1">
              <a:rPr lang="en-GB" noProof="0" smtClean="0"/>
              <a:t>10/11/2022</a:t>
            </a:fld>
            <a:endParaRPr lang="en-GB" noProof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E0BDB65-6D51-44F4-970C-428F139C63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2755" y="4867277"/>
            <a:ext cx="281949" cy="19051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81463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" userDrawn="1">
          <p15:clr>
            <a:srgbClr val="FBAE40"/>
          </p15:clr>
        </p15:guide>
        <p15:guide id="2" pos="56" userDrawn="1">
          <p15:clr>
            <a:srgbClr val="FBAE40"/>
          </p15:clr>
        </p15:guide>
        <p15:guide id="3" pos="5704" userDrawn="1">
          <p15:clr>
            <a:srgbClr val="FBAE40"/>
          </p15:clr>
        </p15:guide>
        <p15:guide id="4" orient="horz" pos="3185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CFF25AA6-74E4-4FDC-97D1-348B884E4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8484" y="480070"/>
            <a:ext cx="8935517" cy="4666184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1699" y="2012554"/>
            <a:ext cx="7995188" cy="1365647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“Insert </a:t>
            </a:r>
            <a:br>
              <a:rPr lang="en-GB" noProof="0"/>
            </a:br>
            <a:r>
              <a:rPr lang="en-GB" noProof="0"/>
              <a:t>text here.”</a:t>
            </a:r>
          </a:p>
        </p:txBody>
      </p:sp>
      <p:sp>
        <p:nvSpPr>
          <p:cNvPr id="12" name="Tekstin paikkamerkki 13"/>
          <p:cNvSpPr>
            <a:spLocks noGrp="1"/>
          </p:cNvSpPr>
          <p:nvPr>
            <p:ph type="body" sz="quarter" idx="12" hasCustomPrompt="1"/>
          </p:nvPr>
        </p:nvSpPr>
        <p:spPr>
          <a:xfrm>
            <a:off x="601701" y="3454790"/>
            <a:ext cx="7983262" cy="108000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2400">
                <a:solidFill>
                  <a:schemeClr val="bg1"/>
                </a:solidFill>
              </a:defRPr>
            </a:lvl1pPr>
            <a:lvl2pPr marL="235744" indent="0">
              <a:buFontTx/>
              <a:buNone/>
              <a:defRPr>
                <a:solidFill>
                  <a:schemeClr val="bg1"/>
                </a:solidFill>
              </a:defRPr>
            </a:lvl2pPr>
            <a:lvl3pPr marL="503635" indent="0">
              <a:buFontTx/>
              <a:buNone/>
              <a:defRPr>
                <a:solidFill>
                  <a:schemeClr val="bg1"/>
                </a:solidFill>
              </a:defRPr>
            </a:lvl3pPr>
            <a:lvl4pPr marL="770334" indent="0">
              <a:buFontTx/>
              <a:buNone/>
              <a:defRPr>
                <a:solidFill>
                  <a:schemeClr val="bg1"/>
                </a:solidFill>
              </a:defRPr>
            </a:lvl4pPr>
            <a:lvl5pPr marL="100250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algn="r"/>
            <a:r>
              <a:rPr lang="en-GB" noProof="0">
                <a:solidFill>
                  <a:schemeClr val="bg1"/>
                </a:solidFill>
              </a:rPr>
              <a:t>– Firstname Lastname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4DAC962-BCA0-4E26-A90A-EC7C6038D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7802" y="4867277"/>
            <a:ext cx="5084669" cy="1889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7B84C95F-B250-4250-A075-AEF10367FC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41692" y="4867275"/>
            <a:ext cx="575120" cy="190629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50">
                <a:solidFill>
                  <a:schemeClr val="bg1"/>
                </a:solidFill>
              </a:defRPr>
            </a:lvl1pPr>
          </a:lstStyle>
          <a:p>
            <a:fld id="{612FD91C-22CD-4D7E-8CD7-43D9FBC5B782}" type="datetime1">
              <a:rPr lang="en-GB" noProof="0" smtClean="0"/>
              <a:t>10/11/2022</a:t>
            </a:fld>
            <a:endParaRPr lang="en-GB" noProof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26F114B-97C9-4F70-8E58-1AFA5B8E3A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2755" y="4867277"/>
            <a:ext cx="281949" cy="19051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>
                <a:solidFill>
                  <a:schemeClr val="bg1"/>
                </a:solidFill>
              </a:rPr>
              <a:pPr/>
              <a:t>‹#›</a:t>
            </a:fld>
            <a:endParaRPr lang="en-GB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2312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B2510EA-1654-E84D-A789-CFF2920E0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8484" y="477316"/>
            <a:ext cx="8935517" cy="4666184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B9B4DE-33B9-0041-8077-678234364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0132" y="1176856"/>
            <a:ext cx="7268066" cy="30455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2700000" sx="74000" sy="74000" algn="t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 sz="1350" noProof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33A1E0F-9E5E-9745-BEF2-2CE041671C6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97425" y="1412574"/>
            <a:ext cx="1801232" cy="2568174"/>
          </a:xfrm>
          <a:solidFill>
            <a:srgbClr val="7DCDBE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DD4BC1B-C1D1-4F41-B9B7-335D450148A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26596" y="1176857"/>
            <a:ext cx="5120930" cy="612569"/>
          </a:xfrm>
        </p:spPr>
        <p:txBody>
          <a:bodyPr anchor="b" anchorCtr="0">
            <a:noAutofit/>
          </a:bodyPr>
          <a:lstStyle>
            <a:lvl1pPr marL="0" indent="0">
              <a:buNone/>
              <a:defRPr sz="2400" b="1">
                <a:solidFill>
                  <a:srgbClr val="4E008E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 noProof="0"/>
              <a:t>Firstname Lastname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2938A8D-D773-5142-92B9-89D818060D6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6598" y="1789424"/>
            <a:ext cx="5120928" cy="273851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7DCDBE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A126850-0A2D-214C-8173-B9D9A2BCD6CD}"/>
              </a:ext>
            </a:extLst>
          </p:cNvPr>
          <p:cNvCxnSpPr/>
          <p:nvPr userDrawn="1"/>
        </p:nvCxnSpPr>
        <p:spPr>
          <a:xfrm>
            <a:off x="3651560" y="2238222"/>
            <a:ext cx="0" cy="1739617"/>
          </a:xfrm>
          <a:prstGeom prst="line">
            <a:avLst/>
          </a:prstGeom>
          <a:ln w="3175">
            <a:solidFill>
              <a:srgbClr val="4E00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09D0D4C-BB57-D348-99EE-61BD94E3A56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26595" y="2186481"/>
            <a:ext cx="2387805" cy="179426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/>
            </a:lvl1pPr>
            <a:lvl2pPr marL="235744" indent="0">
              <a:lnSpc>
                <a:spcPct val="100000"/>
              </a:lnSpc>
              <a:buNone/>
              <a:defRPr sz="1500"/>
            </a:lvl2pPr>
            <a:lvl3pPr marL="503635" indent="0">
              <a:lnSpc>
                <a:spcPct val="100000"/>
              </a:lnSpc>
              <a:buNone/>
              <a:defRPr sz="1500"/>
            </a:lvl3pPr>
            <a:lvl4pPr marL="770334" indent="0">
              <a:lnSpc>
                <a:spcPct val="100000"/>
              </a:lnSpc>
              <a:buNone/>
              <a:defRPr sz="1500"/>
            </a:lvl4pPr>
            <a:lvl5pPr marL="1002506" indent="0">
              <a:lnSpc>
                <a:spcPct val="100000"/>
              </a:lnSpc>
              <a:buNone/>
              <a:defRPr sz="15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282D1424-0632-DE42-8831-FEFEDCC907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59721" y="2185651"/>
            <a:ext cx="2387805" cy="179512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/>
            </a:lvl1pPr>
            <a:lvl2pPr marL="235744" indent="0">
              <a:lnSpc>
                <a:spcPct val="100000"/>
              </a:lnSpc>
              <a:buNone/>
              <a:defRPr sz="1500"/>
            </a:lvl2pPr>
            <a:lvl3pPr marL="503635" indent="0">
              <a:lnSpc>
                <a:spcPct val="100000"/>
              </a:lnSpc>
              <a:buNone/>
              <a:defRPr sz="1500"/>
            </a:lvl3pPr>
            <a:lvl4pPr marL="770334" indent="0">
              <a:lnSpc>
                <a:spcPct val="100000"/>
              </a:lnSpc>
              <a:buNone/>
              <a:defRPr sz="1500"/>
            </a:lvl4pPr>
            <a:lvl5pPr marL="1002506" indent="0">
              <a:lnSpc>
                <a:spcPct val="100000"/>
              </a:lnSpc>
              <a:buFont typeface="Arial" panose="020B0604020202020204" pitchFamily="34" charset="0"/>
              <a:buNone/>
              <a:defRPr sz="15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266ED82B-11B6-41FE-87C7-2B5722E38F87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8141692" y="4867275"/>
            <a:ext cx="575120" cy="190629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8931DD38-D9F1-420B-88E5-0FD08C38D35C}" type="datetime1">
              <a:rPr lang="en-GB" noProof="0" smtClean="0"/>
              <a:t>10/11/2022</a:t>
            </a:fld>
            <a:endParaRPr lang="en-GB" noProof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E69F5273-5630-41AF-BBE6-A465425B1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2755" y="4867277"/>
            <a:ext cx="281949" cy="19051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3" name="Footer Placeholder 10">
            <a:extLst>
              <a:ext uri="{FF2B5EF4-FFF2-40B4-BE49-F238E27FC236}">
                <a16:creationId xmlns:a16="http://schemas.microsoft.com/office/drawing/2014/main" id="{9A05E985-5042-48F0-9519-B76D1E94048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07800" y="4867277"/>
            <a:ext cx="5084100" cy="190511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76896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A96305A-4729-C241-80A5-A3957FB9D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4943" y="471487"/>
            <a:ext cx="8919058" cy="46720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2AACA4F-50A2-4213-AE5B-26622BDBF93E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8141692" y="4867275"/>
            <a:ext cx="575120" cy="190629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D8EBB05-F287-4488-8922-5F8527B18F05}" type="datetime1">
              <a:rPr lang="en-GB" noProof="0" smtClean="0"/>
              <a:t>10/11/2022</a:t>
            </a:fld>
            <a:endParaRPr lang="en-GB" noProof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9179ABD-0CDD-4487-ADD9-0679BFCE26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2755" y="4867277"/>
            <a:ext cx="281949" cy="19051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0BCA9A8C-35F5-4107-B91B-A52435FB7E9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07800" y="4867277"/>
            <a:ext cx="5084100" cy="190511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33392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" userDrawn="1">
          <p15:clr>
            <a:srgbClr val="FBAE40"/>
          </p15:clr>
        </p15:guide>
        <p15:guide id="2" pos="56" userDrawn="1">
          <p15:clr>
            <a:srgbClr val="FBAE40"/>
          </p15:clr>
        </p15:guide>
        <p15:guide id="3" pos="5704" userDrawn="1">
          <p15:clr>
            <a:srgbClr val="FBAE40"/>
          </p15:clr>
        </p15:guide>
        <p15:guide id="4" orient="horz" pos="3185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EN -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40D9D56B-380E-41B8-9315-ED5CBC9E4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0"/>
            <a:ext cx="9143999" cy="5143500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35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074A7632-0B5B-4DF2-9411-9E0ADFA061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62537" y="1409495"/>
            <a:ext cx="1669426" cy="2335526"/>
          </a:xfrm>
          <a:prstGeom prst="rect">
            <a:avLst/>
          </a:prstGeom>
        </p:spPr>
      </p:pic>
      <p:sp>
        <p:nvSpPr>
          <p:cNvPr id="8" name="Tekstiruutu 7">
            <a:extLst>
              <a:ext uri="{FF2B5EF4-FFF2-40B4-BE49-F238E27FC236}">
                <a16:creationId xmlns:a16="http://schemas.microsoft.com/office/drawing/2014/main" id="{A93BB476-CD94-4029-8F95-5AE34712627B}"/>
              </a:ext>
            </a:extLst>
          </p:cNvPr>
          <p:cNvSpPr txBox="1"/>
          <p:nvPr userDrawn="1"/>
        </p:nvSpPr>
        <p:spPr>
          <a:xfrm>
            <a:off x="4346096" y="1839968"/>
            <a:ext cx="2819085" cy="166968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>
              <a:lnSpc>
                <a:spcPts val="4050"/>
              </a:lnSpc>
            </a:pPr>
            <a:r>
              <a:rPr lang="en-GB" sz="4200" b="1" noProof="0">
                <a:solidFill>
                  <a:schemeClr val="bg1"/>
                </a:solidFill>
              </a:rPr>
              <a:t>Human Potential Unlimited.</a:t>
            </a:r>
          </a:p>
        </p:txBody>
      </p:sp>
    </p:spTree>
    <p:extLst>
      <p:ext uri="{BB962C8B-B14F-4D97-AF65-F5344CB8AC3E}">
        <p14:creationId xmlns:p14="http://schemas.microsoft.com/office/powerpoint/2010/main" val="3854914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" userDrawn="1">
          <p15:clr>
            <a:srgbClr val="FBAE40"/>
          </p15:clr>
        </p15:guide>
        <p15:guide id="2" pos="56" userDrawn="1">
          <p15:clr>
            <a:srgbClr val="FBAE40"/>
          </p15:clr>
        </p15:guide>
        <p15:guide id="3" pos="5704" userDrawn="1">
          <p15:clr>
            <a:srgbClr val="FBAE40"/>
          </p15:clr>
        </p15:guide>
        <p15:guide id="4" orient="horz" pos="3185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413147" y="2236396"/>
            <a:ext cx="83178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sz="4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418192" y="3326980"/>
            <a:ext cx="83127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030A0"/>
              </a:buClr>
              <a:buSzPts val="1500"/>
              <a:buNone/>
              <a:defRPr sz="1500">
                <a:solidFill>
                  <a:srgbClr val="7030A0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8151778" y="4867275"/>
            <a:ext cx="575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50B1F188-33AD-4E72-A2A8-015800A626F8}" type="datetime1">
              <a:rPr lang="en-GB" smtClean="0"/>
              <a:t>10/11/2022</a:t>
            </a:fld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8592670" y="4881282"/>
            <a:ext cx="4620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|  </a:t>
            </a:r>
            <a:fld id="{00000000-1234-1234-1234-123412341234}" type="slidenum">
              <a:rPr lang="en" smtClean="0"/>
              <a:pPr/>
              <a:t>‹#›</a:t>
            </a:fld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316148" y="4867275"/>
            <a:ext cx="30861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9696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8381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" userDrawn="1">
          <p15:clr>
            <a:srgbClr val="FBAE40"/>
          </p15:clr>
        </p15:guide>
        <p15:guide id="2" pos="42" userDrawn="1">
          <p15:clr>
            <a:srgbClr val="FBAE40"/>
          </p15:clr>
        </p15:guide>
        <p15:guide id="3" pos="4278" userDrawn="1">
          <p15:clr>
            <a:srgbClr val="FBAE40"/>
          </p15:clr>
        </p15:guide>
        <p15:guide id="4" orient="horz" pos="238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00" y="683792"/>
            <a:ext cx="7886700" cy="484212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800" y="1280472"/>
            <a:ext cx="7886700" cy="326350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3405FCAB-7A18-034B-9743-CFD67A11D4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800" y="4867277"/>
            <a:ext cx="5084100" cy="190511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9EC2DD84-1BF6-4E3C-BCC3-08913B1A45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41692" y="4867275"/>
            <a:ext cx="575120" cy="190629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E2E69ADB-08D7-426D-AC04-3FF684D5F289}" type="datetime1">
              <a:rPr lang="en-GB" noProof="0" smtClean="0"/>
              <a:t>10/11/2022</a:t>
            </a:fld>
            <a:endParaRPr lang="en-GB" noProof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6B2755C-0223-4E55-9084-FF6941279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2755" y="4867277"/>
            <a:ext cx="281949" cy="19051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83577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2E511953-F32B-4B5F-9EC2-2431EB03F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8484" y="480070"/>
            <a:ext cx="8935517" cy="4666184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00" y="683792"/>
            <a:ext cx="7886700" cy="4842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800" y="1280472"/>
            <a:ext cx="7886700" cy="32635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E01EC75-0511-4C59-AFDC-B169D9524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7802" y="4867277"/>
            <a:ext cx="5084669" cy="1889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4711C01-20AD-4C7D-A906-DDBC6C93E9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41692" y="4867275"/>
            <a:ext cx="575120" cy="190629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50">
                <a:solidFill>
                  <a:schemeClr val="bg1"/>
                </a:solidFill>
              </a:defRPr>
            </a:lvl1pPr>
          </a:lstStyle>
          <a:p>
            <a:fld id="{18234059-5521-4AD7-8FC0-D472C32E82D9}" type="datetime1">
              <a:rPr lang="en-GB" noProof="0" smtClean="0"/>
              <a:t>10/11/2022</a:t>
            </a:fld>
            <a:endParaRPr lang="en-GB" noProof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D49CC18-975B-4218-9BEB-3D804548A4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2755" y="4867277"/>
            <a:ext cx="281949" cy="19051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>
                <a:solidFill>
                  <a:schemeClr val="bg1"/>
                </a:solidFill>
              </a:rPr>
              <a:pPr/>
              <a:t>‹#›</a:t>
            </a:fld>
            <a:endParaRPr lang="en-GB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921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01" y="681038"/>
            <a:ext cx="7991615" cy="486966"/>
          </a:xfrm>
          <a:prstGeom prst="rect">
            <a:avLst/>
          </a:prstGeom>
        </p:spPr>
        <p:txBody>
          <a:bodyPr anchor="t" anchorCtr="0"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7800" y="1369219"/>
            <a:ext cx="3886200" cy="326350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1" y="1369219"/>
            <a:ext cx="4040599" cy="326350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5ECB8C9-6F71-8745-9B9D-ED3B992FA1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800" y="4867277"/>
            <a:ext cx="5084100" cy="190511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BCE51E9-C67C-4EF8-826E-F1A4EE041B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41692" y="4867275"/>
            <a:ext cx="575120" cy="190629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54AA5E0-A21E-4FB0-B815-39A7E2E24719}" type="datetime1">
              <a:rPr lang="en-GB" noProof="0" smtClean="0"/>
              <a:t>10/11/2022</a:t>
            </a:fld>
            <a:endParaRPr lang="en-GB" noProof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05DAC9A-9264-4E96-A741-2D8DA1F064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2755" y="4867277"/>
            <a:ext cx="281949" cy="19051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44993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C351703-006A-624D-9F66-D3B3015E7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8484" y="480070"/>
            <a:ext cx="8935517" cy="4666184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01" y="681038"/>
            <a:ext cx="7982511" cy="486966"/>
          </a:xfrm>
          <a:prstGeom prst="rect">
            <a:avLst/>
          </a:prstGeo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7800" y="1279800"/>
            <a:ext cx="3886200" cy="32635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1" y="1279800"/>
            <a:ext cx="4044554" cy="32635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8398AE9-4026-46A2-BBA1-AAB097183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7802" y="4867277"/>
            <a:ext cx="5084669" cy="1889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9AE78F3E-1AD5-409A-90E2-A126A9F8418C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8141692" y="4867275"/>
            <a:ext cx="575120" cy="190629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50">
                <a:solidFill>
                  <a:schemeClr val="bg1"/>
                </a:solidFill>
              </a:defRPr>
            </a:lvl1pPr>
          </a:lstStyle>
          <a:p>
            <a:fld id="{7A478217-6333-4A09-9A20-F5456EEA8CA1}" type="datetime1">
              <a:rPr lang="en-GB" noProof="0" smtClean="0"/>
              <a:t>10/11/2022</a:t>
            </a:fld>
            <a:endParaRPr lang="en-GB" noProof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EFCCDBD-D833-4FF5-A833-32B63E9032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2755" y="4867277"/>
            <a:ext cx="281949" cy="19051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>
                <a:solidFill>
                  <a:schemeClr val="bg1"/>
                </a:solidFill>
              </a:rPr>
              <a:pPr/>
              <a:t>‹#›</a:t>
            </a:fld>
            <a:endParaRPr lang="en-GB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425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01" y="687388"/>
            <a:ext cx="7987976" cy="486966"/>
          </a:xfrm>
          <a:prstGeom prst="rect">
            <a:avLst/>
          </a:prstGeom>
        </p:spPr>
        <p:txBody>
          <a:bodyPr anchor="t" anchorCtr="0"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7801" y="1275160"/>
            <a:ext cx="3868340" cy="60364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7801" y="1985964"/>
            <a:ext cx="3868340" cy="2656285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1265" y="1275160"/>
            <a:ext cx="3887391" cy="60364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1265" y="1985962"/>
            <a:ext cx="3887391" cy="2656286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3" name="Footer Placeholder 10">
            <a:extLst>
              <a:ext uri="{FF2B5EF4-FFF2-40B4-BE49-F238E27FC236}">
                <a16:creationId xmlns:a16="http://schemas.microsoft.com/office/drawing/2014/main" id="{20D11757-AD21-8C44-BA47-2C7CCF6BD25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07800" y="4867277"/>
            <a:ext cx="5084100" cy="190511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8267BC55-B784-4D84-8769-21885DB5752F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141692" y="4867275"/>
            <a:ext cx="575120" cy="190629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E35917F5-72C6-4DC3-8AEB-1318853FADE0}" type="datetime1">
              <a:rPr lang="en-GB" noProof="0" smtClean="0"/>
              <a:t>10/11/2022</a:t>
            </a:fld>
            <a:endParaRPr lang="en-GB" noProof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1527A28-514A-4E4D-B9BB-80131B1DE74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772755" y="4867277"/>
            <a:ext cx="281949" cy="19051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88492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EB8D2C57-C1F3-4D95-825E-2E55BFB96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8484" y="480070"/>
            <a:ext cx="8935517" cy="4666184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01" y="687388"/>
            <a:ext cx="7981622" cy="48696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7801" y="1275160"/>
            <a:ext cx="3868340" cy="603647"/>
          </a:xfrm>
        </p:spPr>
        <p:txBody>
          <a:bodyPr anchor="b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7801" y="1985964"/>
            <a:ext cx="3868340" cy="2656285"/>
          </a:xfrm>
        </p:spPr>
        <p:txBody>
          <a:bodyPr>
            <a:noAutofit/>
          </a:bodyPr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4913" y="1275160"/>
            <a:ext cx="3887391" cy="603647"/>
          </a:xfrm>
        </p:spPr>
        <p:txBody>
          <a:bodyPr anchor="b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04913" y="1985962"/>
            <a:ext cx="3887391" cy="2656286"/>
          </a:xfrm>
        </p:spPr>
        <p:txBody>
          <a:bodyPr>
            <a:noAutofit/>
          </a:bodyPr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CA17208-6DE2-4F5B-B757-D5C3A1763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7802" y="4867277"/>
            <a:ext cx="5084669" cy="1889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283CFA40-FCD9-4A03-A580-D0EEA649400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8141692" y="4867275"/>
            <a:ext cx="575120" cy="190629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50">
                <a:solidFill>
                  <a:schemeClr val="bg1"/>
                </a:solidFill>
              </a:defRPr>
            </a:lvl1pPr>
          </a:lstStyle>
          <a:p>
            <a:fld id="{E9EDCF8E-804B-4ACB-BC83-BDFF923C15E3}" type="datetime1">
              <a:rPr lang="en-GB" noProof="0" smtClean="0"/>
              <a:t>10/11/2022</a:t>
            </a:fld>
            <a:endParaRPr lang="en-GB" noProof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8AACA649-1609-4824-AF1D-CF39DED724D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772755" y="4867277"/>
            <a:ext cx="281949" cy="19051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>
                <a:solidFill>
                  <a:schemeClr val="bg1"/>
                </a:solidFill>
              </a:rPr>
              <a:pPr/>
              <a:t>‹#›</a:t>
            </a:fld>
            <a:endParaRPr lang="en-GB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489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7800" y="1280472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noProof="0"/>
              <a:t>Muokkaa tekstin perustyylejä napsauttamalla</a:t>
            </a:r>
          </a:p>
          <a:p>
            <a:pPr lvl="1"/>
            <a:r>
              <a:rPr lang="en-GB" noProof="0"/>
              <a:t>toinen taso</a:t>
            </a:r>
          </a:p>
          <a:p>
            <a:pPr lvl="2"/>
            <a:r>
              <a:rPr lang="en-GB" noProof="0"/>
              <a:t>kolmas taso</a:t>
            </a:r>
          </a:p>
          <a:p>
            <a:pPr lvl="3"/>
            <a:r>
              <a:rPr lang="en-GB" noProof="0"/>
              <a:t>neljäs taso</a:t>
            </a:r>
          </a:p>
          <a:p>
            <a:pPr lvl="4"/>
            <a:r>
              <a:rPr lang="en-GB" noProof="0"/>
              <a:t>viides taso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41692" y="4867275"/>
            <a:ext cx="575120" cy="190629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5E981509-444D-4714-9A74-9BAABA6C9FF7}" type="datetime1">
              <a:rPr lang="en-GB" noProof="0" smtClean="0"/>
              <a:t>10/11/2022</a:t>
            </a:fld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2755" y="4867277"/>
            <a:ext cx="281949" cy="19051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5E40AAE-D302-7647-9D31-6971CE88E7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800" y="4867277"/>
            <a:ext cx="5084100" cy="190511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7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03743BE5-29C0-A94B-962C-58F604640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00" y="683666"/>
            <a:ext cx="7891300" cy="48433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GB" noProof="0"/>
              <a:t>Muokkaa perustyyl. napsautt.</a:t>
            </a:r>
          </a:p>
        </p:txBody>
      </p:sp>
      <p:pic>
        <p:nvPicPr>
          <p:cNvPr id="5" name="Kuva 4" descr="Tampere University, Tampere University of Applied Sciences.">
            <a:extLst>
              <a:ext uri="{FF2B5EF4-FFF2-40B4-BE49-F238E27FC236}">
                <a16:creationId xmlns:a16="http://schemas.microsoft.com/office/drawing/2014/main" id="{FB592E98-D6F0-4599-A0C3-C0D1808860C5}"/>
              </a:ext>
            </a:extLst>
          </p:cNvPr>
          <p:cNvPicPr>
            <a:picLocks noChangeAspect="1"/>
          </p:cNvPicPr>
          <p:nvPr userDrawn="1"/>
        </p:nvPicPr>
        <p:blipFill>
          <a:blip r:embed="rId36"/>
          <a:stretch>
            <a:fillRect/>
          </a:stretch>
        </p:blipFill>
        <p:spPr>
          <a:xfrm>
            <a:off x="94500" y="86400"/>
            <a:ext cx="1776658" cy="3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027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769" r:id="rId2"/>
    <p:sldLayoutId id="2147483781" r:id="rId3"/>
    <p:sldLayoutId id="2147483770" r:id="rId4"/>
    <p:sldLayoutId id="2147483803" r:id="rId5"/>
    <p:sldLayoutId id="2147483772" r:id="rId6"/>
    <p:sldLayoutId id="2147483785" r:id="rId7"/>
    <p:sldLayoutId id="2147483773" r:id="rId8"/>
    <p:sldLayoutId id="2147483786" r:id="rId9"/>
    <p:sldLayoutId id="2147483774" r:id="rId10"/>
    <p:sldLayoutId id="2147483787" r:id="rId11"/>
    <p:sldLayoutId id="2147483775" r:id="rId12"/>
    <p:sldLayoutId id="2147483788" r:id="rId13"/>
    <p:sldLayoutId id="2147483798" r:id="rId14"/>
    <p:sldLayoutId id="2147483776" r:id="rId15"/>
    <p:sldLayoutId id="2147483789" r:id="rId16"/>
    <p:sldLayoutId id="2147483778" r:id="rId17"/>
    <p:sldLayoutId id="2147483795" r:id="rId18"/>
    <p:sldLayoutId id="2147483779" r:id="rId19"/>
    <p:sldLayoutId id="2147483796" r:id="rId20"/>
    <p:sldLayoutId id="2147483777" r:id="rId21"/>
    <p:sldLayoutId id="2147483790" r:id="rId22"/>
    <p:sldLayoutId id="2147483791" r:id="rId23"/>
    <p:sldLayoutId id="2147483780" r:id="rId24"/>
    <p:sldLayoutId id="2147483792" r:id="rId25"/>
    <p:sldLayoutId id="2147483782" r:id="rId26"/>
    <p:sldLayoutId id="2147483800" r:id="rId27"/>
    <p:sldLayoutId id="2147483804" r:id="rId28"/>
    <p:sldLayoutId id="2147483802" r:id="rId29"/>
    <p:sldLayoutId id="2147483805" r:id="rId30"/>
    <p:sldLayoutId id="2147483801" r:id="rId31"/>
    <p:sldLayoutId id="2147483783" r:id="rId32"/>
    <p:sldLayoutId id="2147483807" r:id="rId33"/>
    <p:sldLayoutId id="2147483808" r:id="rId3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b="1" i="0" kern="1200">
          <a:solidFill>
            <a:srgbClr val="4E008E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35731" indent="-135731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66713" indent="-130969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603647" indent="-10001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6775" indent="-96441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02519" indent="-10001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5" userDrawn="1">
          <p15:clr>
            <a:srgbClr val="F26B43"/>
          </p15:clr>
        </p15:guide>
        <p15:guide id="2" pos="5704" userDrawn="1">
          <p15:clr>
            <a:srgbClr val="F26B43"/>
          </p15:clr>
        </p15:guide>
        <p15:guide id="3" pos="56" userDrawn="1">
          <p15:clr>
            <a:srgbClr val="F26B43"/>
          </p15:clr>
        </p15:guide>
        <p15:guide id="4" orient="horz" pos="3185" userDrawn="1">
          <p15:clr>
            <a:srgbClr val="F26B43"/>
          </p15:clr>
        </p15:guide>
        <p15:guide id="5" pos="244" userDrawn="1">
          <p15:clr>
            <a:srgbClr val="F26B43"/>
          </p15:clr>
        </p15:guide>
        <p15:guide id="6" orient="horz" pos="3066" userDrawn="1">
          <p15:clr>
            <a:srgbClr val="F26B43"/>
          </p15:clr>
        </p15:guide>
        <p15:guide id="7" pos="5228" userDrawn="1">
          <p15:clr>
            <a:srgbClr val="F26B43"/>
          </p15:clr>
        </p15:guide>
        <p15:guide id="8" orient="horz" pos="260" userDrawn="1">
          <p15:clr>
            <a:srgbClr val="F26B43"/>
          </p15:clr>
        </p15:guide>
        <p15:guide id="9" orient="horz" pos="736" userDrawn="1">
          <p15:clr>
            <a:srgbClr val="F26B43"/>
          </p15:clr>
        </p15:guide>
        <p15:guide id="10" orient="horz" pos="429" userDrawn="1">
          <p15:clr>
            <a:srgbClr val="F26B43"/>
          </p15:clr>
        </p15:guide>
        <p15:guide id="11" orient="horz" pos="803" userDrawn="1">
          <p15:clr>
            <a:srgbClr val="F26B43"/>
          </p15:clr>
        </p15:guide>
        <p15:guide id="12" pos="55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media" Target="../media/media2.wav"/><Relationship Id="rId7" Type="http://schemas.openxmlformats.org/officeDocument/2006/relationships/image" Target="../media/image32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4.xml"/><Relationship Id="rId4" Type="http://schemas.openxmlformats.org/officeDocument/2006/relationships/audio" Target="../media/media2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33.png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1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3" Type="http://schemas.microsoft.com/office/2007/relationships/media" Target="../media/media5.wav"/><Relationship Id="rId7" Type="http://schemas.openxmlformats.org/officeDocument/2006/relationships/slideLayout" Target="../slideLayouts/slideLayout4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audio" Target="../media/media6.wav"/><Relationship Id="rId5" Type="http://schemas.microsoft.com/office/2007/relationships/media" Target="../media/media6.wav"/><Relationship Id="rId10" Type="http://schemas.openxmlformats.org/officeDocument/2006/relationships/image" Target="../media/image45.png"/><Relationship Id="rId4" Type="http://schemas.openxmlformats.org/officeDocument/2006/relationships/audio" Target="../media/media5.wav"/><Relationship Id="rId9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sprelated.com/freebooks/sasp/Overlap_Add_Decomposition.html" TargetMode="Externa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1601EF0-CF91-49AB-B547-38399F5BF7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000" dirty="0"/>
              <a:t>Time-Frequency Representations</a:t>
            </a:r>
            <a:br>
              <a:rPr lang="en-GB" sz="4000" dirty="0"/>
            </a:br>
            <a:r>
              <a:rPr lang="en-GB" sz="4000" dirty="0"/>
              <a:t>Part II</a:t>
            </a:r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34842910-547F-499B-8646-280B230816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sz="2000" dirty="0"/>
              <a:t>COMP.SGN.120</a:t>
            </a:r>
          </a:p>
          <a:p>
            <a:r>
              <a:rPr lang="en-US" sz="2000" dirty="0"/>
              <a:t>Introduction to Audio processing 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Lecture 5</a:t>
            </a:r>
          </a:p>
          <a:p>
            <a:endParaRPr lang="en-GB" dirty="0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37F49AA4-B026-45E4-B2EF-9AD9F4F5EF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4422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21CE1-4E24-4467-8F5B-9B966AC3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Windowing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266FF-32A8-4673-A66C-B67D5D4B4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1400" dirty="0"/>
              <a:t>DFT </a:t>
            </a:r>
            <a:r>
              <a:rPr lang="en-US" sz="1400" dirty="0"/>
              <a:t>Assumes that the signals are periodic, the finite segment is a complete period from an infinite signal that repeats over all time.</a:t>
            </a:r>
          </a:p>
          <a:p>
            <a:r>
              <a:rPr lang="en-US" sz="1400" dirty="0"/>
              <a:t>Problem: discontinuity at the beginning and end of the segment.</a:t>
            </a:r>
          </a:p>
          <a:p>
            <a:r>
              <a:rPr lang="en-US" sz="1400" dirty="0"/>
              <a:t>If the end and beginning do not connect smoothly the discontinuity creates additional frequency components in the segment that are not in the signal. </a:t>
            </a:r>
            <a:r>
              <a:rPr lang="en-US" sz="1400" b="1" dirty="0"/>
              <a:t>Spectral Leakage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39B47-FA0C-4877-A531-BDCB64073A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10</a:t>
            </a:fld>
            <a:endParaRPr lang="en-GB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B9F432-9282-45AE-828D-8D8788A7467F}"/>
              </a:ext>
            </a:extLst>
          </p:cNvPr>
          <p:cNvSpPr txBox="1"/>
          <p:nvPr/>
        </p:nvSpPr>
        <p:spPr>
          <a:xfrm>
            <a:off x="4290787" y="3712987"/>
            <a:ext cx="418806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spectral energy “</a:t>
            </a:r>
            <a:r>
              <a:rPr lang="en-US" b="1" dirty="0"/>
              <a:t>leaks</a:t>
            </a:r>
            <a:r>
              <a:rPr lang="en-US" dirty="0"/>
              <a:t>” to the adjacent bins.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6B1925-8AD0-46B0-B32C-1DCE293BB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34" y="2640277"/>
            <a:ext cx="3066768" cy="248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677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30A1A-EEDA-407A-8457-5CF702F90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Windowing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DB7B9-85DF-46D5-BCED-FD10C94BA0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11</a:t>
            </a:fld>
            <a:endParaRPr lang="en-GB" noProof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B0C2C2-CF0B-451A-AFBE-0CEC68794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981" y="2015730"/>
            <a:ext cx="3641666" cy="29468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C68921-18D9-45DC-855E-8157AB90D24D}"/>
              </a:ext>
            </a:extLst>
          </p:cNvPr>
          <p:cNvSpPr txBox="1"/>
          <p:nvPr/>
        </p:nvSpPr>
        <p:spPr>
          <a:xfrm>
            <a:off x="441188" y="1255906"/>
            <a:ext cx="8227324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When windowing is applied</a:t>
            </a:r>
            <a:r>
              <a:rPr lang="en-US" dirty="0"/>
              <a:t>, the </a:t>
            </a:r>
            <a:r>
              <a:rPr lang="en-US" b="1" dirty="0"/>
              <a:t>leakage</a:t>
            </a:r>
            <a:r>
              <a:rPr lang="en-US" dirty="0"/>
              <a:t> is </a:t>
            </a:r>
            <a:r>
              <a:rPr lang="en-US" b="1" dirty="0"/>
              <a:t>reduced</a:t>
            </a:r>
            <a:r>
              <a:rPr lang="en-US" dirty="0"/>
              <a:t> in the FFT. </a:t>
            </a:r>
          </a:p>
          <a:p>
            <a:r>
              <a:rPr lang="en-US" dirty="0"/>
              <a:t>It minimizes the effect of the leakage to better represent the frequency spectrum of the data.</a:t>
            </a:r>
          </a:p>
          <a:p>
            <a:r>
              <a:rPr lang="en-US" dirty="0"/>
              <a:t>A window function transforms a non-periodic segment into something that can pass for periodic.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CA537C-68E3-4F7A-913E-8300F9F89C73}"/>
              </a:ext>
            </a:extLst>
          </p:cNvPr>
          <p:cNvSpPr txBox="1"/>
          <p:nvPr/>
        </p:nvSpPr>
        <p:spPr>
          <a:xfrm>
            <a:off x="850353" y="2499271"/>
            <a:ext cx="38354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Reduces energy leaks to the adjacent spectral bins.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Widens the peaks, the leakage is confined to a narrower range.</a:t>
            </a:r>
          </a:p>
        </p:txBody>
      </p:sp>
    </p:spTree>
    <p:extLst>
      <p:ext uri="{BB962C8B-B14F-4D97-AF65-F5344CB8AC3E}">
        <p14:creationId xmlns:p14="http://schemas.microsoft.com/office/powerpoint/2010/main" val="1301715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100C6-3D96-446C-976B-C08FFCBFB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Fast</a:t>
            </a:r>
            <a:r>
              <a:rPr lang="es-ES" dirty="0"/>
              <a:t> Fourier </a:t>
            </a:r>
            <a:r>
              <a:rPr lang="es-ES" dirty="0" err="1"/>
              <a:t>Transform</a:t>
            </a:r>
            <a:r>
              <a:rPr lang="es-ES" dirty="0"/>
              <a:t> (FFT)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FBD0E-10D8-4D7B-A74A-EC5E8FE8F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800" y="1280472"/>
            <a:ext cx="3699756" cy="3263504"/>
          </a:xfrm>
        </p:spPr>
        <p:txBody>
          <a:bodyPr/>
          <a:lstStyle/>
          <a:p>
            <a:r>
              <a:rPr lang="es-ES" sz="1800" dirty="0"/>
              <a:t>DFT can be </a:t>
            </a:r>
            <a:r>
              <a:rPr lang="es-ES" sz="1800" dirty="0" err="1"/>
              <a:t>used</a:t>
            </a:r>
            <a:r>
              <a:rPr lang="es-ES" sz="1800" dirty="0"/>
              <a:t> </a:t>
            </a:r>
            <a:r>
              <a:rPr lang="es-ES" sz="1800" dirty="0" err="1"/>
              <a:t>with</a:t>
            </a:r>
            <a:r>
              <a:rPr lang="es-ES" sz="1800" dirty="0"/>
              <a:t> </a:t>
            </a:r>
            <a:r>
              <a:rPr lang="es-ES" sz="1800" dirty="0" err="1"/>
              <a:t>little</a:t>
            </a:r>
            <a:r>
              <a:rPr lang="es-ES" sz="1800" dirty="0"/>
              <a:t> </a:t>
            </a:r>
            <a:r>
              <a:rPr lang="es-ES" sz="1800" dirty="0" err="1"/>
              <a:t>to</a:t>
            </a:r>
            <a:r>
              <a:rPr lang="es-ES" sz="1800" dirty="0"/>
              <a:t> no </a:t>
            </a:r>
            <a:r>
              <a:rPr lang="es-ES" sz="1800" dirty="0" err="1"/>
              <a:t>wait</a:t>
            </a:r>
            <a:r>
              <a:rPr lang="es-ES" sz="1800" dirty="0"/>
              <a:t>-time </a:t>
            </a:r>
            <a:r>
              <a:rPr lang="es-ES" sz="1800" dirty="0" err="1"/>
              <a:t>due</a:t>
            </a:r>
            <a:r>
              <a:rPr lang="es-ES" sz="1800" dirty="0"/>
              <a:t> </a:t>
            </a:r>
            <a:r>
              <a:rPr lang="es-ES" sz="1800" dirty="0" err="1"/>
              <a:t>to</a:t>
            </a:r>
            <a:r>
              <a:rPr lang="es-ES" sz="1800" dirty="0"/>
              <a:t> Cooley and Tukey </a:t>
            </a:r>
            <a:r>
              <a:rPr lang="es-ES" sz="1800" dirty="0" err="1"/>
              <a:t>algorithm</a:t>
            </a:r>
            <a:r>
              <a:rPr lang="es-ES" sz="1800" dirty="0"/>
              <a:t> (1965)</a:t>
            </a:r>
          </a:p>
          <a:p>
            <a:r>
              <a:rPr lang="en-US" sz="1800" dirty="0"/>
              <a:t>It breaks the Fourier transform into smaller sub-transforms which require less computation.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138B8D-356D-4C0C-A617-190401CB8A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12</a:t>
            </a:fld>
            <a:endParaRPr lang="en-GB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EAD1F6-2F9D-499A-BF14-64AD8F1D7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831" y="1338606"/>
            <a:ext cx="4757926" cy="371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76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408AA-564C-4B24-AE56-2D5027B5F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Fast</a:t>
            </a:r>
            <a:r>
              <a:rPr lang="es-ES" dirty="0"/>
              <a:t> Fourier </a:t>
            </a:r>
            <a:r>
              <a:rPr lang="es-ES" dirty="0" err="1"/>
              <a:t>Transform</a:t>
            </a:r>
            <a:r>
              <a:rPr lang="es-ES" dirty="0"/>
              <a:t> </a:t>
            </a:r>
            <a:r>
              <a:rPr lang="es-ES" dirty="0" err="1"/>
              <a:t>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57AAE-6178-4998-8D7B-29DEA40C2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s-ES" sz="1600" dirty="0" err="1"/>
              <a:t>Decompose</a:t>
            </a:r>
            <a:r>
              <a:rPr lang="es-ES" sz="1600" dirty="0"/>
              <a:t> </a:t>
            </a:r>
            <a:r>
              <a:rPr lang="es-ES" sz="1600" dirty="0" err="1"/>
              <a:t>an</a:t>
            </a:r>
            <a:r>
              <a:rPr lang="es-ES" sz="1600" dirty="0"/>
              <a:t> N </a:t>
            </a:r>
            <a:r>
              <a:rPr lang="es-ES" sz="1600" dirty="0" err="1"/>
              <a:t>point</a:t>
            </a:r>
            <a:r>
              <a:rPr lang="es-ES" sz="1600" dirty="0"/>
              <a:t> time </a:t>
            </a:r>
            <a:r>
              <a:rPr lang="es-ES" sz="1600" dirty="0" err="1"/>
              <a:t>domain</a:t>
            </a:r>
            <a:r>
              <a:rPr lang="es-ES" sz="1600" dirty="0"/>
              <a:t> </a:t>
            </a:r>
            <a:r>
              <a:rPr lang="es-ES" sz="1600" dirty="0" err="1"/>
              <a:t>signal</a:t>
            </a:r>
            <a:r>
              <a:rPr lang="es-ES" sz="1600" dirty="0"/>
              <a:t> </a:t>
            </a:r>
            <a:r>
              <a:rPr lang="es-ES" sz="1600" dirty="0" err="1"/>
              <a:t>into</a:t>
            </a:r>
            <a:r>
              <a:rPr lang="es-ES" sz="1600" dirty="0"/>
              <a:t> N time </a:t>
            </a:r>
            <a:r>
              <a:rPr lang="es-ES" sz="1600" dirty="0" err="1"/>
              <a:t>domain</a:t>
            </a:r>
            <a:r>
              <a:rPr lang="es-ES" sz="1600" dirty="0"/>
              <a:t> </a:t>
            </a:r>
            <a:r>
              <a:rPr lang="es-ES" sz="1600" dirty="0" err="1"/>
              <a:t>signals</a:t>
            </a:r>
            <a:r>
              <a:rPr lang="es-ES" sz="1600" dirty="0"/>
              <a:t> </a:t>
            </a:r>
            <a:r>
              <a:rPr lang="es-ES" sz="1600" dirty="0" err="1"/>
              <a:t>each</a:t>
            </a:r>
            <a:r>
              <a:rPr lang="es-ES" sz="1600" dirty="0"/>
              <a:t> </a:t>
            </a:r>
            <a:r>
              <a:rPr lang="es-ES" sz="1600" dirty="0" err="1"/>
              <a:t>composed</a:t>
            </a:r>
            <a:r>
              <a:rPr lang="es-ES" sz="1600" dirty="0"/>
              <a:t> </a:t>
            </a:r>
            <a:r>
              <a:rPr lang="es-ES" sz="1600" dirty="0" err="1"/>
              <a:t>of</a:t>
            </a:r>
            <a:r>
              <a:rPr lang="es-ES" sz="1600" dirty="0"/>
              <a:t> a single </a:t>
            </a:r>
            <a:r>
              <a:rPr lang="es-ES" sz="1600" dirty="0" err="1"/>
              <a:t>point</a:t>
            </a:r>
            <a:r>
              <a:rPr lang="es-ES" sz="16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600" dirty="0" err="1"/>
              <a:t>Calculates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N </a:t>
            </a:r>
            <a:r>
              <a:rPr lang="es-ES" sz="1600" dirty="0" err="1"/>
              <a:t>frequency</a:t>
            </a:r>
            <a:r>
              <a:rPr lang="es-ES" sz="1600" dirty="0"/>
              <a:t> </a:t>
            </a:r>
            <a:r>
              <a:rPr lang="es-ES" sz="1600" dirty="0" err="1"/>
              <a:t>spectra</a:t>
            </a:r>
            <a:endParaRPr lang="es-ES" sz="1600" dirty="0"/>
          </a:p>
          <a:p>
            <a:pPr marL="342900" indent="-342900">
              <a:buFont typeface="+mj-lt"/>
              <a:buAutoNum type="arabicPeriod"/>
            </a:pPr>
            <a:r>
              <a:rPr lang="es-ES" sz="1600" dirty="0" err="1"/>
              <a:t>The</a:t>
            </a:r>
            <a:r>
              <a:rPr lang="es-ES" sz="1600" dirty="0"/>
              <a:t> N </a:t>
            </a:r>
            <a:r>
              <a:rPr lang="es-ES" sz="1600" dirty="0" err="1"/>
              <a:t>spectra</a:t>
            </a:r>
            <a:r>
              <a:rPr lang="es-ES" sz="1600" dirty="0"/>
              <a:t> are </a:t>
            </a:r>
            <a:r>
              <a:rPr lang="es-ES" sz="1600" dirty="0" err="1"/>
              <a:t>synthesized</a:t>
            </a:r>
            <a:r>
              <a:rPr lang="es-ES" sz="1600" dirty="0"/>
              <a:t> </a:t>
            </a:r>
            <a:r>
              <a:rPr lang="es-ES" sz="1600" dirty="0" err="1"/>
              <a:t>into</a:t>
            </a:r>
            <a:r>
              <a:rPr lang="es-ES" sz="1600" dirty="0"/>
              <a:t> a single </a:t>
            </a:r>
            <a:r>
              <a:rPr lang="es-ES" sz="1600" dirty="0" err="1"/>
              <a:t>frequency</a:t>
            </a:r>
            <a:r>
              <a:rPr lang="es-ES" sz="1600" dirty="0"/>
              <a:t> </a:t>
            </a:r>
            <a:r>
              <a:rPr lang="es-ES" sz="1600" dirty="0" err="1"/>
              <a:t>spectrum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11D23-B492-43FA-882A-A626FB83FD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13</a:t>
            </a:fld>
            <a:endParaRPr lang="en-GB" noProof="0"/>
          </a:p>
        </p:txBody>
      </p:sp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91657561-066C-4A7E-9989-9A1226237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398" y="2764188"/>
            <a:ext cx="3378110" cy="20236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E06B5C-6174-4436-8277-297960A90BF7}"/>
              </a:ext>
            </a:extLst>
          </p:cNvPr>
          <p:cNvSpPr txBox="1"/>
          <p:nvPr/>
        </p:nvSpPr>
        <p:spPr>
          <a:xfrm>
            <a:off x="1042416" y="3111416"/>
            <a:ext cx="395935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Symmetry</a:t>
            </a:r>
            <a:r>
              <a:rPr lang="es-ES" dirty="0"/>
              <a:t> </a:t>
            </a:r>
            <a:r>
              <a:rPr lang="es-ES" dirty="0" err="1"/>
              <a:t>properties</a:t>
            </a:r>
            <a:r>
              <a:rPr lang="es-ES" dirty="0"/>
              <a:t> (</a:t>
            </a:r>
            <a:r>
              <a:rPr lang="es-ES" dirty="0" err="1"/>
              <a:t>odd</a:t>
            </a:r>
            <a:r>
              <a:rPr lang="es-ES" dirty="0"/>
              <a:t> and </a:t>
            </a:r>
            <a:r>
              <a:rPr lang="es-ES" dirty="0" err="1"/>
              <a:t>even</a:t>
            </a:r>
            <a:r>
              <a:rPr lang="es-ES" dirty="0"/>
              <a:t> </a:t>
            </a:r>
            <a:r>
              <a:rPr lang="es-ES" dirty="0" err="1"/>
              <a:t>parts</a:t>
            </a:r>
            <a:r>
              <a:rPr lang="es-ES" dirty="0"/>
              <a:t>) are </a:t>
            </a:r>
            <a:r>
              <a:rPr lang="es-ES" dirty="0" err="1"/>
              <a:t>exploited</a:t>
            </a:r>
            <a:r>
              <a:rPr lang="es-ES" dirty="0"/>
              <a:t> in </a:t>
            </a:r>
            <a:r>
              <a:rPr lang="es-ES" dirty="0" err="1"/>
              <a:t>order</a:t>
            </a:r>
            <a:r>
              <a:rPr lang="es-ES" dirty="0"/>
              <a:t> to </a:t>
            </a:r>
            <a:r>
              <a:rPr lang="es-ES" dirty="0" err="1"/>
              <a:t>perform</a:t>
            </a:r>
            <a:r>
              <a:rPr lang="es-ES" dirty="0"/>
              <a:t> </a:t>
            </a:r>
            <a:r>
              <a:rPr lang="es-ES" dirty="0" err="1"/>
              <a:t>less</a:t>
            </a:r>
            <a:r>
              <a:rPr lang="es-ES" dirty="0"/>
              <a:t> </a:t>
            </a:r>
            <a:r>
              <a:rPr lang="es-ES" dirty="0" err="1"/>
              <a:t>computations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sub-problem</a:t>
            </a:r>
            <a:r>
              <a:rPr lang="es-ES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037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3A40E-0634-4B7E-80D0-7C15B75B5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To </a:t>
            </a:r>
            <a:r>
              <a:rPr lang="fi-FI" dirty="0" err="1"/>
              <a:t>sum</a:t>
            </a:r>
            <a:r>
              <a:rPr lang="fi-FI" dirty="0"/>
              <a:t> </a:t>
            </a:r>
            <a:r>
              <a:rPr lang="fi-FI" dirty="0" err="1"/>
              <a:t>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9E4B6-2E29-4544-8054-F3D3FB126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800" y="1280472"/>
            <a:ext cx="7886700" cy="150334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i-FI" sz="1600" dirty="0"/>
              <a:t>Select a </a:t>
            </a:r>
            <a:r>
              <a:rPr lang="fi-FI" sz="1600" dirty="0" err="1"/>
              <a:t>frame</a:t>
            </a:r>
            <a:endParaRPr lang="fi-FI" sz="1600" dirty="0"/>
          </a:p>
          <a:p>
            <a:pPr marL="457200" indent="-457200">
              <a:buFont typeface="+mj-lt"/>
              <a:buAutoNum type="arabicPeriod"/>
            </a:pPr>
            <a:r>
              <a:rPr lang="fi-FI" sz="1600" dirty="0" err="1"/>
              <a:t>Apply</a:t>
            </a:r>
            <a:r>
              <a:rPr lang="fi-FI" sz="1600" dirty="0"/>
              <a:t> a </a:t>
            </a:r>
            <a:r>
              <a:rPr lang="fi-FI" sz="1600" dirty="0" err="1"/>
              <a:t>window</a:t>
            </a:r>
            <a:endParaRPr lang="fi-FI" sz="1600" dirty="0"/>
          </a:p>
          <a:p>
            <a:pPr marL="457200" indent="-457200">
              <a:buFont typeface="+mj-lt"/>
              <a:buAutoNum type="arabicPeriod"/>
            </a:pPr>
            <a:r>
              <a:rPr lang="fi-FI" sz="1600" dirty="0" err="1"/>
              <a:t>Calculate</a:t>
            </a:r>
            <a:r>
              <a:rPr lang="fi-FI" sz="1600" dirty="0"/>
              <a:t>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power</a:t>
            </a:r>
            <a:r>
              <a:rPr lang="fi-FI" sz="1600" dirty="0"/>
              <a:t> </a:t>
            </a:r>
            <a:r>
              <a:rPr lang="fi-FI" sz="1600" dirty="0" err="1"/>
              <a:t>spectrum</a:t>
            </a:r>
            <a:endParaRPr lang="fi-FI" sz="1600" dirty="0"/>
          </a:p>
          <a:p>
            <a:pPr marL="457200" indent="-457200">
              <a:buFont typeface="+mj-lt"/>
              <a:buAutoNum type="arabicPeriod"/>
            </a:pPr>
            <a:r>
              <a:rPr lang="fi-FI" sz="1600" dirty="0" err="1"/>
              <a:t>Append</a:t>
            </a:r>
            <a:r>
              <a:rPr lang="fi-FI" sz="1600" dirty="0"/>
              <a:t> to </a:t>
            </a:r>
            <a:r>
              <a:rPr lang="fi-FI" sz="1600" dirty="0" err="1"/>
              <a:t>obtain</a:t>
            </a:r>
            <a:r>
              <a:rPr lang="fi-FI" sz="1600" dirty="0"/>
              <a:t>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spectrogram</a:t>
            </a:r>
            <a:endParaRPr lang="fi-FI" sz="16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820CA-D9EC-43A8-91AE-8DC6FEC42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14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2097A3-4C41-4F9B-97A3-831C9B53B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694" y="4044992"/>
            <a:ext cx="1380010" cy="9175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97CD73-917A-4F13-A1CA-44A153365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287713" y="1406877"/>
            <a:ext cx="4189768" cy="18476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103CCD-AF22-440D-B343-0CE9E4339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206" y="3101008"/>
            <a:ext cx="4369498" cy="19119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BAD283-51D3-4241-8AB0-6C856F9E8666}"/>
              </a:ext>
            </a:extLst>
          </p:cNvPr>
          <p:cNvSpPr txBox="1"/>
          <p:nvPr/>
        </p:nvSpPr>
        <p:spPr>
          <a:xfrm>
            <a:off x="1913868" y="4275522"/>
            <a:ext cx="32893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2.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886C7D-F07E-4749-AEDC-54D5998FF345}"/>
              </a:ext>
            </a:extLst>
          </p:cNvPr>
          <p:cNvSpPr txBox="1"/>
          <p:nvPr/>
        </p:nvSpPr>
        <p:spPr>
          <a:xfrm>
            <a:off x="6432605" y="683792"/>
            <a:ext cx="32893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3.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FD0588-1AC8-44EE-B0C1-3796E988F17B}"/>
              </a:ext>
            </a:extLst>
          </p:cNvPr>
          <p:cNvSpPr txBox="1"/>
          <p:nvPr/>
        </p:nvSpPr>
        <p:spPr>
          <a:xfrm>
            <a:off x="8523798" y="2671638"/>
            <a:ext cx="32893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4.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1F3E2C0-505C-450A-87AD-8B249BE3CAAB}"/>
              </a:ext>
            </a:extLst>
          </p:cNvPr>
          <p:cNvSpPr/>
          <p:nvPr/>
        </p:nvSpPr>
        <p:spPr>
          <a:xfrm>
            <a:off x="1825749" y="4210878"/>
            <a:ext cx="429370" cy="42937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DCBB684-B165-49A6-BE9E-5B15B478ED3A}"/>
              </a:ext>
            </a:extLst>
          </p:cNvPr>
          <p:cNvSpPr/>
          <p:nvPr/>
        </p:nvSpPr>
        <p:spPr>
          <a:xfrm>
            <a:off x="6382388" y="619148"/>
            <a:ext cx="429370" cy="42937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F135ED-E1CC-41BD-89FC-70001379604C}"/>
              </a:ext>
            </a:extLst>
          </p:cNvPr>
          <p:cNvSpPr/>
          <p:nvPr/>
        </p:nvSpPr>
        <p:spPr>
          <a:xfrm>
            <a:off x="8474657" y="2606994"/>
            <a:ext cx="429370" cy="42937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F24ACC9-14BB-4EAF-A1AF-662F3E8459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893" y="2671638"/>
            <a:ext cx="2926078" cy="125267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67EF069-BDE2-49C6-8A44-CC006130CA41}"/>
              </a:ext>
            </a:extLst>
          </p:cNvPr>
          <p:cNvSpPr txBox="1"/>
          <p:nvPr/>
        </p:nvSpPr>
        <p:spPr>
          <a:xfrm>
            <a:off x="348702" y="2971720"/>
            <a:ext cx="32893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1.</a:t>
            </a:r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A4A2309-F1D6-4687-A514-34885E8E7EF4}"/>
              </a:ext>
            </a:extLst>
          </p:cNvPr>
          <p:cNvSpPr/>
          <p:nvPr/>
        </p:nvSpPr>
        <p:spPr>
          <a:xfrm>
            <a:off x="260583" y="2907076"/>
            <a:ext cx="429370" cy="42937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78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4A184-DB9B-4FAB-9580-E9D901E70D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transforms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529A23-4511-4F08-A8E8-EF197745EE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DCT: audio </a:t>
            </a:r>
            <a:r>
              <a:rPr lang="es-ES" dirty="0" err="1"/>
              <a:t>coding</a:t>
            </a:r>
            <a:r>
              <a:rPr lang="es-ES" dirty="0"/>
              <a:t> </a:t>
            </a:r>
            <a:r>
              <a:rPr lang="es-ES" dirty="0" err="1"/>
              <a:t>algorithms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262D3-1FB0-415D-8509-01820DA988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15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49177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7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Discrete Cosine Transform  (DCT)</a:t>
            </a:r>
            <a:endParaRPr/>
          </a:p>
        </p:txBody>
      </p:sp>
      <p:sp>
        <p:nvSpPr>
          <p:cNvPr id="426" name="Google Shape;426;p57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t" anchorCtr="0">
            <a:noAutofit/>
          </a:bodyPr>
          <a:lstStyle/>
          <a:p>
            <a:pPr marL="457189" indent="-317492">
              <a:spcBef>
                <a:spcPts val="800"/>
              </a:spcBef>
              <a:buSzPts val="1400"/>
            </a:pPr>
            <a:r>
              <a:rPr lang="en" sz="1600" dirty="0"/>
              <a:t>Expresses a finite sequence of data points in terms of a </a:t>
            </a:r>
            <a:r>
              <a:rPr lang="en" sz="1600" b="1" dirty="0"/>
              <a:t>sum of cosine functions </a:t>
            </a:r>
            <a:r>
              <a:rPr lang="en" sz="1600" dirty="0"/>
              <a:t>oscillating at different frequencies</a:t>
            </a:r>
            <a:endParaRPr sz="1600" dirty="0"/>
          </a:p>
          <a:p>
            <a:pPr marL="914378" lvl="1" indent="-317492">
              <a:spcBef>
                <a:spcPts val="0"/>
              </a:spcBef>
              <a:buSzPts val="1400"/>
            </a:pPr>
            <a:r>
              <a:rPr lang="en" sz="1600" dirty="0"/>
              <a:t>Similar to DFT (but DFT uses sines and cosines)</a:t>
            </a:r>
            <a:endParaRPr sz="1600" dirty="0"/>
          </a:p>
          <a:p>
            <a:pPr marL="457189" indent="-317492">
              <a:spcBef>
                <a:spcPts val="0"/>
              </a:spcBef>
              <a:buSzPts val="1400"/>
            </a:pPr>
            <a:r>
              <a:rPr lang="en" sz="1600" dirty="0"/>
              <a:t>Fewer cosine functions are needed to approximate a typical signal</a:t>
            </a:r>
            <a:endParaRPr sz="1600" dirty="0"/>
          </a:p>
          <a:p>
            <a:pPr marL="914378" lvl="1" indent="-317492">
              <a:spcBef>
                <a:spcPts val="0"/>
              </a:spcBef>
              <a:buSzPts val="1400"/>
            </a:pPr>
            <a:r>
              <a:rPr lang="en" sz="1600" dirty="0"/>
              <a:t>Makes it very useful in signal compression</a:t>
            </a:r>
            <a:endParaRPr sz="1600" dirty="0"/>
          </a:p>
          <a:p>
            <a:pPr marL="457189" indent="-317492">
              <a:spcBef>
                <a:spcPts val="0"/>
              </a:spcBef>
              <a:buSzPts val="1400"/>
            </a:pPr>
            <a:r>
              <a:rPr lang="en" sz="1600" dirty="0"/>
              <a:t>DCTs are equivalent to DFTs of roughly twice the length, operating on real data with even symmetry (</a:t>
            </a:r>
            <a:r>
              <a:rPr lang="en" sz="1600" dirty="0">
                <a:solidFill>
                  <a:srgbClr val="222222"/>
                </a:solidFill>
                <a:highlight>
                  <a:srgbClr val="FFFFFF"/>
                </a:highlight>
              </a:rPr>
              <a:t>Fourier transform of a real and even function is real and even)</a:t>
            </a:r>
            <a:endParaRPr sz="16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189" indent="-317492">
              <a:spcBef>
                <a:spcPts val="0"/>
              </a:spcBef>
              <a:buClr>
                <a:srgbClr val="222222"/>
              </a:buClr>
              <a:buSzPts val="1400"/>
            </a:pPr>
            <a:r>
              <a:rPr lang="en" sz="1600" dirty="0">
                <a:solidFill>
                  <a:srgbClr val="222222"/>
                </a:solidFill>
                <a:highlight>
                  <a:srgbClr val="FFFFFF"/>
                </a:highlight>
              </a:rPr>
              <a:t>Four variants are common (eight in total)</a:t>
            </a:r>
            <a:endParaRPr sz="16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914378" lvl="1" indent="-317492">
              <a:spcBef>
                <a:spcPts val="0"/>
              </a:spcBef>
              <a:buClr>
                <a:srgbClr val="222222"/>
              </a:buClr>
              <a:buSzPts val="1400"/>
            </a:pPr>
            <a:r>
              <a:rPr lang="en" sz="1600" dirty="0">
                <a:solidFill>
                  <a:srgbClr val="222222"/>
                </a:solidFill>
                <a:highlight>
                  <a:srgbClr val="FFFFFF"/>
                </a:highlight>
              </a:rPr>
              <a:t>DCT II - used in visual media standards (image compression JPEG, video compression MPEG, etc )</a:t>
            </a:r>
            <a:endParaRPr sz="16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914378" lvl="1" indent="-317492">
              <a:spcBef>
                <a:spcPts val="0"/>
              </a:spcBef>
              <a:buClr>
                <a:srgbClr val="222222"/>
              </a:buClr>
              <a:buSzPts val="1400"/>
            </a:pPr>
            <a:r>
              <a:rPr lang="en" sz="1600" dirty="0">
                <a:solidFill>
                  <a:srgbClr val="222222"/>
                </a:solidFill>
                <a:highlight>
                  <a:srgbClr val="FFFFFF"/>
                </a:highlight>
              </a:rPr>
              <a:t>DCT IV or MDCT used in most audio standards, both general audio and speech (MP3, AAC, WMA, Vorbis, etc)</a:t>
            </a:r>
            <a:endParaRPr sz="1600" dirty="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B26DB1-7C2E-4A79-8A21-5E67BB13C5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16</a:t>
            </a:fld>
            <a:endParaRPr lang="en-GB" noProof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1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Discrete Cosine Transform</a:t>
            </a:r>
            <a:endParaRPr dirty="0"/>
          </a:p>
        </p:txBody>
      </p:sp>
      <p:sp>
        <p:nvSpPr>
          <p:cNvPr id="453" name="Google Shape;453;p61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t" anchorCtr="0"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en" sz="1600" dirty="0"/>
              <a:t>First few basis DCT functions (real-valued)</a:t>
            </a:r>
            <a:endParaRPr sz="1600" dirty="0"/>
          </a:p>
          <a:p>
            <a:pPr marL="0" indent="0">
              <a:spcBef>
                <a:spcPts val="800"/>
              </a:spcBef>
              <a:buNone/>
            </a:pPr>
            <a:endParaRPr sz="1600" dirty="0"/>
          </a:p>
          <a:p>
            <a:pPr marL="0" indent="0">
              <a:spcBef>
                <a:spcPts val="800"/>
              </a:spcBef>
              <a:buNone/>
            </a:pPr>
            <a:endParaRPr sz="1600" dirty="0"/>
          </a:p>
        </p:txBody>
      </p:sp>
      <p:pic>
        <p:nvPicPr>
          <p:cNvPr id="454" name="Google Shape;45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807" y="1883665"/>
            <a:ext cx="3325534" cy="22617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F9894B-CE72-4EAB-9CC8-5BCD6E3EB6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17</a:t>
            </a:fld>
            <a:endParaRPr lang="en-GB" noProof="0"/>
          </a:p>
        </p:txBody>
      </p:sp>
      <p:pic>
        <p:nvPicPr>
          <p:cNvPr id="7" name="Google Shape;286;p39">
            <a:extLst>
              <a:ext uri="{FF2B5EF4-FFF2-40B4-BE49-F238E27FC236}">
                <a16:creationId xmlns:a16="http://schemas.microsoft.com/office/drawing/2014/main" id="{33B6FC04-E7DE-46E2-B494-FC7204535F2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5478" y="1872850"/>
            <a:ext cx="3373602" cy="226176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12BB14-A988-4C77-AE6A-8132BE05F030}"/>
              </a:ext>
            </a:extLst>
          </p:cNvPr>
          <p:cNvSpPr txBox="1"/>
          <p:nvPr/>
        </p:nvSpPr>
        <p:spPr>
          <a:xfrm>
            <a:off x="4930307" y="1322746"/>
            <a:ext cx="386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600" dirty="0"/>
              <a:t>First few basis functions DFT (blue: real part, red: imaginary part)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D2C0D-8E89-4DD7-9350-722639BD4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Discrete Cosine Transform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FB0A6-9B47-44A0-BD0E-4483A77BE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1600" dirty="0" err="1"/>
              <a:t>For</a:t>
            </a:r>
            <a:r>
              <a:rPr lang="es-ES" sz="1600" dirty="0"/>
              <a:t> 1D </a:t>
            </a:r>
            <a:r>
              <a:rPr lang="es-ES" sz="1600" dirty="0" err="1"/>
              <a:t>signals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FAAD0-37A5-4B4A-ABEC-66D0719A84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18</a:t>
            </a:fld>
            <a:endParaRPr lang="en-GB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8A402F-C247-4C5D-9923-AE0C94FC8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879" y="1499729"/>
            <a:ext cx="4352542" cy="12296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ED2181-16B0-43D9-9D5E-8BF969348BEE}"/>
              </a:ext>
            </a:extLst>
          </p:cNvPr>
          <p:cNvSpPr txBox="1"/>
          <p:nvPr/>
        </p:nvSpPr>
        <p:spPr>
          <a:xfrm>
            <a:off x="503874" y="3267456"/>
            <a:ext cx="758425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DCT is normally implemented using the same basic efficiency techniques as in </a:t>
            </a:r>
            <a:r>
              <a:rPr lang="en-US" b="1" dirty="0"/>
              <a:t>FFT algorithms</a:t>
            </a:r>
            <a:r>
              <a:rPr lang="en-US" dirty="0"/>
              <a:t>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F49906-0049-4B7B-A991-418DFB89D86E}"/>
              </a:ext>
            </a:extLst>
          </p:cNvPr>
          <p:cNvSpPr txBox="1"/>
          <p:nvPr/>
        </p:nvSpPr>
        <p:spPr>
          <a:xfrm>
            <a:off x="503874" y="3801841"/>
            <a:ext cx="258917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Applications</a:t>
            </a:r>
            <a:r>
              <a:rPr lang="es-E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Speech</a:t>
            </a:r>
            <a:r>
              <a:rPr lang="es-ES" dirty="0"/>
              <a:t> </a:t>
            </a:r>
            <a:r>
              <a:rPr lang="es-ES" dirty="0" err="1"/>
              <a:t>signal</a:t>
            </a:r>
            <a:r>
              <a:rPr lang="es-ES" dirty="0"/>
              <a:t> </a:t>
            </a:r>
            <a:r>
              <a:rPr lang="es-ES" dirty="0" err="1"/>
              <a:t>compression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389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9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972800" cy="484200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Modified discrete cosine transform (MDCT)</a:t>
            </a:r>
            <a:endParaRPr dirty="0"/>
          </a:p>
        </p:txBody>
      </p:sp>
      <p:sp>
        <p:nvSpPr>
          <p:cNvPr id="439" name="Google Shape;439;p59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t" anchorCtr="0">
            <a:noAutofit/>
          </a:bodyPr>
          <a:lstStyle/>
          <a:p>
            <a:pPr marL="457189" indent="-317492">
              <a:spcBef>
                <a:spcPts val="800"/>
              </a:spcBef>
              <a:buSzPts val="1400"/>
            </a:pPr>
            <a:r>
              <a:rPr lang="en" sz="1600" dirty="0"/>
              <a:t>Lapped transform based on type-IV DCT </a:t>
            </a:r>
            <a:endParaRPr sz="1600" dirty="0"/>
          </a:p>
          <a:p>
            <a:pPr marL="457189" indent="-317492">
              <a:spcBef>
                <a:spcPts val="0"/>
              </a:spcBef>
              <a:buSzPts val="1400"/>
            </a:pPr>
            <a:r>
              <a:rPr lang="en" sz="1600" dirty="0"/>
              <a:t>Subsequent blocks are overlapped so that the last half of one block coincides with the first half of the next block → helps to avoid artifacts stemming from the block boundaries</a:t>
            </a:r>
            <a:endParaRPr sz="1600" dirty="0"/>
          </a:p>
          <a:p>
            <a:pPr marL="457189" indent="-317492">
              <a:spcBef>
                <a:spcPts val="0"/>
              </a:spcBef>
              <a:buSzPts val="1400"/>
            </a:pPr>
            <a:r>
              <a:rPr lang="en" sz="1600" dirty="0"/>
              <a:t>Has half as many outputs as inputs</a:t>
            </a:r>
            <a:endParaRPr sz="1600" dirty="0"/>
          </a:p>
          <a:p>
            <a:pPr marL="457189" indent="-317492">
              <a:spcBef>
                <a:spcPts val="0"/>
              </a:spcBef>
              <a:buSzPts val="1400"/>
            </a:pPr>
            <a:r>
              <a:rPr lang="en" sz="1600" dirty="0"/>
              <a:t>2N real numbers x0, ..., x2N-1 are transformed into the N real numbers X0, ..., XN-1 </a:t>
            </a:r>
            <a:endParaRPr sz="1600" dirty="0"/>
          </a:p>
          <a:p>
            <a:pPr marL="457189" indent="0">
              <a:spcBef>
                <a:spcPts val="800"/>
              </a:spcBef>
              <a:buNone/>
            </a:pPr>
            <a:endParaRPr sz="1600" dirty="0"/>
          </a:p>
          <a:p>
            <a:pPr marL="457189" indent="0">
              <a:spcBef>
                <a:spcPts val="800"/>
              </a:spcBef>
              <a:buNone/>
            </a:pPr>
            <a:endParaRPr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6E70BBA-2EAE-4DB7-A6A2-30F34E2048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0845" y="2799826"/>
            <a:ext cx="5749364" cy="2414732"/>
          </a:xfrm>
          <a:prstGeom prst="rect">
            <a:avLst/>
          </a:prstGeom>
        </p:spPr>
      </p:pic>
      <p:pic>
        <p:nvPicPr>
          <p:cNvPr id="4" name="prob1-64">
            <a:hlinkClick r:id="" action="ppaction://media"/>
            <a:extLst>
              <a:ext uri="{FF2B5EF4-FFF2-40B4-BE49-F238E27FC236}">
                <a16:creationId xmlns:a16="http://schemas.microsoft.com/office/drawing/2014/main" id="{D145E79A-90D8-43D8-8B5A-597F5FB37C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34807" y="3600790"/>
            <a:ext cx="406400" cy="406400"/>
          </a:xfrm>
          <a:prstGeom prst="rect">
            <a:avLst/>
          </a:prstGeom>
        </p:spPr>
      </p:pic>
      <p:pic>
        <p:nvPicPr>
          <p:cNvPr id="5" name="prob1-128">
            <a:hlinkClick r:id="" action="ppaction://media"/>
            <a:extLst>
              <a:ext uri="{FF2B5EF4-FFF2-40B4-BE49-F238E27FC236}">
                <a16:creationId xmlns:a16="http://schemas.microsoft.com/office/drawing/2014/main" id="{3F8E33E7-E702-4222-A429-FA3D5177C07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02795" y="3600792"/>
            <a:ext cx="406400" cy="4064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FD29E-2B4F-4785-8709-58484FA2EE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19</a:t>
            </a:fld>
            <a:endParaRPr lang="en-GB" noProof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85CC1-C0D9-4C39-BDB0-D5C65FB8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Recap</a:t>
            </a:r>
            <a:r>
              <a:rPr lang="es-ES" dirty="0"/>
              <a:t> DFT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29CBB-91E8-4768-BF4F-993E53C07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000" dirty="0"/>
              <a:t>DFT output </a:t>
            </a:r>
            <a:r>
              <a:rPr lang="es-ES" sz="2000" dirty="0" err="1"/>
              <a:t>is</a:t>
            </a:r>
            <a:r>
              <a:rPr lang="es-ES" sz="2000" dirty="0"/>
              <a:t> a </a:t>
            </a:r>
            <a:r>
              <a:rPr lang="es-ES" sz="2000" dirty="0" err="1"/>
              <a:t>complex</a:t>
            </a:r>
            <a:r>
              <a:rPr lang="es-ES" sz="2000" dirty="0"/>
              <a:t> </a:t>
            </a:r>
            <a:r>
              <a:rPr lang="es-ES" sz="2000" dirty="0" err="1"/>
              <a:t>number-based</a:t>
            </a:r>
            <a:r>
              <a:rPr lang="es-ES" sz="2000" dirty="0"/>
              <a:t> vector</a:t>
            </a:r>
            <a:endParaRPr lang="en-US" sz="2000" dirty="0"/>
          </a:p>
          <a:p>
            <a:endParaRPr lang="es-ES" sz="2000" dirty="0"/>
          </a:p>
          <a:p>
            <a:r>
              <a:rPr lang="es-ES" sz="2000" dirty="0" err="1"/>
              <a:t>Magnitude</a:t>
            </a:r>
            <a:endParaRPr lang="es-ES" sz="2000" dirty="0"/>
          </a:p>
          <a:p>
            <a:endParaRPr lang="es-ES" sz="2000" dirty="0"/>
          </a:p>
          <a:p>
            <a:r>
              <a:rPr lang="es-ES" sz="2000" dirty="0" err="1"/>
              <a:t>Phase</a:t>
            </a:r>
            <a:endParaRPr lang="es-ES" sz="2000" dirty="0"/>
          </a:p>
          <a:p>
            <a:endParaRPr lang="es-ES" sz="2000" dirty="0"/>
          </a:p>
          <a:p>
            <a:r>
              <a:rPr lang="es-ES" sz="2000" dirty="0" err="1"/>
              <a:t>Due</a:t>
            </a:r>
            <a:r>
              <a:rPr lang="es-ES" sz="2000" dirty="0"/>
              <a:t> to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mirror</a:t>
            </a:r>
            <a:r>
              <a:rPr lang="es-ES" sz="2000" dirty="0"/>
              <a:t> </a:t>
            </a:r>
            <a:r>
              <a:rPr lang="es-ES" sz="2000" dirty="0" err="1"/>
              <a:t>image</a:t>
            </a:r>
            <a:r>
              <a:rPr lang="es-ES" sz="2000" dirty="0"/>
              <a:t> </a:t>
            </a:r>
            <a:r>
              <a:rPr lang="es-ES" sz="2000" dirty="0" err="1"/>
              <a:t>characteristics</a:t>
            </a:r>
            <a:r>
              <a:rPr lang="es-ES" sz="2000" dirty="0"/>
              <a:t> </a:t>
            </a:r>
            <a:r>
              <a:rPr lang="es-ES" sz="2000" dirty="0" err="1"/>
              <a:t>of</a:t>
            </a:r>
            <a:r>
              <a:rPr lang="es-ES" sz="2000" dirty="0"/>
              <a:t> </a:t>
            </a:r>
            <a:r>
              <a:rPr lang="es-ES" sz="2000" dirty="0" err="1"/>
              <a:t>the</a:t>
            </a:r>
            <a:r>
              <a:rPr lang="es-ES" sz="2000" dirty="0"/>
              <a:t> DFT, </a:t>
            </a:r>
            <a:r>
              <a:rPr lang="es-ES" sz="2000" dirty="0" err="1"/>
              <a:t>our</a:t>
            </a:r>
            <a:r>
              <a:rPr lang="es-ES" sz="2000" dirty="0"/>
              <a:t> </a:t>
            </a:r>
            <a:r>
              <a:rPr lang="es-ES" sz="2000" dirty="0" err="1"/>
              <a:t>area</a:t>
            </a:r>
            <a:r>
              <a:rPr lang="es-ES" sz="2000" dirty="0"/>
              <a:t> </a:t>
            </a:r>
            <a:r>
              <a:rPr lang="es-ES" sz="2000" dirty="0" err="1"/>
              <a:t>of</a:t>
            </a:r>
            <a:r>
              <a:rPr lang="es-ES" sz="2000" dirty="0"/>
              <a:t> </a:t>
            </a:r>
            <a:r>
              <a:rPr lang="es-ES" sz="2000" dirty="0" err="1"/>
              <a:t>interest</a:t>
            </a:r>
            <a:r>
              <a:rPr lang="es-ES" sz="2000" dirty="0"/>
              <a:t> </a:t>
            </a:r>
            <a:r>
              <a:rPr lang="es-ES" sz="2000" dirty="0" err="1"/>
              <a:t>for</a:t>
            </a:r>
            <a:r>
              <a:rPr lang="es-ES" sz="2000" dirty="0"/>
              <a:t> </a:t>
            </a:r>
            <a:r>
              <a:rPr lang="es-ES" sz="2000" dirty="0" err="1"/>
              <a:t>each</a:t>
            </a:r>
            <a:r>
              <a:rPr lang="es-ES" sz="2000" dirty="0"/>
              <a:t> </a:t>
            </a:r>
            <a:r>
              <a:rPr lang="es-ES" sz="2000" dirty="0" err="1"/>
              <a:t>frame</a:t>
            </a:r>
            <a:r>
              <a:rPr lang="es-ES" sz="2000" dirty="0"/>
              <a:t> </a:t>
            </a:r>
            <a:r>
              <a:rPr lang="es-ES" sz="2000" dirty="0" err="1"/>
              <a:t>needs</a:t>
            </a:r>
            <a:r>
              <a:rPr lang="es-ES" sz="2000" dirty="0"/>
              <a:t> </a:t>
            </a:r>
            <a:r>
              <a:rPr lang="es-ES" sz="2000" dirty="0" err="1"/>
              <a:t>only</a:t>
            </a:r>
            <a:r>
              <a:rPr lang="es-ES" sz="2000" dirty="0"/>
              <a:t> </a:t>
            </a:r>
            <a:r>
              <a:rPr lang="es-ES" sz="2000" dirty="0" err="1"/>
              <a:t>half</a:t>
            </a:r>
            <a:r>
              <a:rPr lang="es-ES" sz="2000" dirty="0"/>
              <a:t> </a:t>
            </a:r>
            <a:r>
              <a:rPr lang="es-ES" sz="2000" dirty="0" err="1"/>
              <a:t>of</a:t>
            </a:r>
            <a:r>
              <a:rPr lang="es-ES" sz="2000" dirty="0"/>
              <a:t>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points</a:t>
            </a:r>
            <a:r>
              <a:rPr lang="es-ES" sz="20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A527F7-C3F3-4FF5-881E-FCB240612A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2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039E06-A802-47DA-BCF2-B7AE4B0CB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756" y="1939256"/>
            <a:ext cx="2044928" cy="5077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8A0C01-07CE-4198-AF0D-E1246A835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984" y="2696475"/>
            <a:ext cx="2069198" cy="65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758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3"/>
          <p:cNvSpPr txBox="1">
            <a:spLocks noGrp="1"/>
          </p:cNvSpPr>
          <p:nvPr>
            <p:ph type="ctrTitle"/>
          </p:nvPr>
        </p:nvSpPr>
        <p:spPr>
          <a:xfrm>
            <a:off x="413147" y="2236396"/>
            <a:ext cx="8317800" cy="914100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b" anchorCtr="0">
            <a:noAutofit/>
          </a:bodyPr>
          <a:lstStyle/>
          <a:p>
            <a:r>
              <a:rPr lang="en" dirty="0">
                <a:solidFill>
                  <a:schemeClr val="tx2"/>
                </a:solidFill>
              </a:rPr>
              <a:t>Thinking break (2 minutes)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467" name="Google Shape;467;p63"/>
          <p:cNvSpPr txBox="1">
            <a:spLocks noGrp="1"/>
          </p:cNvSpPr>
          <p:nvPr>
            <p:ph type="subTitle" idx="1"/>
          </p:nvPr>
        </p:nvSpPr>
        <p:spPr>
          <a:xfrm>
            <a:off x="418192" y="3326980"/>
            <a:ext cx="8312700" cy="519000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74856-D61E-4803-862A-042B0B496B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"/>
              <a:t>|  </a:t>
            </a:r>
            <a:fld id="{00000000-1234-1234-1234-123412341234}" type="slidenum">
              <a:rPr lang="en" smtClean="0"/>
              <a:pPr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A25BF-316D-450A-80AD-AF07097C0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Fourier </a:t>
            </a:r>
            <a:r>
              <a:rPr lang="es-ES" dirty="0" err="1"/>
              <a:t>analysis</a:t>
            </a:r>
            <a:r>
              <a:rPr lang="es-ES" dirty="0"/>
              <a:t> and </a:t>
            </a:r>
            <a:r>
              <a:rPr lang="es-ES" dirty="0" err="1"/>
              <a:t>synthesis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F870C3-85EF-4B5D-9890-3A8DDB64CA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ES" sz="1600" dirty="0"/>
                  <a:t>Analysis: </a:t>
                </a:r>
                <a:r>
                  <a:rPr lang="es-ES" sz="1600" dirty="0" err="1"/>
                  <a:t>Transforms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the</a:t>
                </a:r>
                <a:r>
                  <a:rPr lang="es-ES" sz="1600" dirty="0"/>
                  <a:t> </a:t>
                </a:r>
                <a:r>
                  <a:rPr lang="es-ES" sz="1600" dirty="0" err="1"/>
                  <a:t>signal</a:t>
                </a:r>
                <a:r>
                  <a:rPr lang="es-ES" sz="1600" dirty="0"/>
                  <a:t> </a:t>
                </a:r>
                <a:r>
                  <a:rPr lang="es-ES" sz="1600" dirty="0" err="1"/>
                  <a:t>from</a:t>
                </a:r>
                <a:r>
                  <a:rPr lang="es-ES" sz="1600" dirty="0"/>
                  <a:t> time </a:t>
                </a:r>
                <a:r>
                  <a:rPr lang="es-ES" sz="1600" dirty="0" err="1"/>
                  <a:t>domain</a:t>
                </a:r>
                <a:r>
                  <a:rPr lang="es-ES" sz="1600" dirty="0"/>
                  <a:t> to </a:t>
                </a:r>
                <a:r>
                  <a:rPr lang="es-ES" sz="1600" dirty="0" err="1"/>
                  <a:t>frequency</a:t>
                </a:r>
                <a:r>
                  <a:rPr lang="es-ES" sz="1600" dirty="0"/>
                  <a:t> </a:t>
                </a:r>
                <a:r>
                  <a:rPr lang="es-ES" sz="1600" dirty="0" err="1"/>
                  <a:t>domain</a:t>
                </a:r>
                <a:r>
                  <a:rPr lang="es-ES" sz="1600" dirty="0"/>
                  <a:t>.</a:t>
                </a:r>
              </a:p>
              <a:p>
                <a:endParaRPr lang="es-ES" sz="1600" dirty="0"/>
              </a:p>
              <a:p>
                <a:endParaRPr lang="es-ES" sz="1600" dirty="0"/>
              </a:p>
              <a:p>
                <a:pPr lvl="1"/>
                <a:r>
                  <a:rPr lang="es-ES" sz="1300" dirty="0" err="1"/>
                  <a:t>Performed</a:t>
                </a:r>
                <a:r>
                  <a:rPr lang="es-ES" sz="1300" dirty="0"/>
                  <a:t> </a:t>
                </a:r>
                <a:r>
                  <a:rPr lang="es-ES" sz="1300" dirty="0" err="1"/>
                  <a:t>applying</a:t>
                </a:r>
                <a:r>
                  <a:rPr lang="es-ES" sz="1300" dirty="0"/>
                  <a:t> </a:t>
                </a:r>
                <a:r>
                  <a:rPr lang="es-ES" sz="1300" dirty="0" err="1"/>
                  <a:t>the</a:t>
                </a:r>
                <a:r>
                  <a:rPr lang="es-ES" sz="1300" dirty="0"/>
                  <a:t> FFT</a:t>
                </a:r>
              </a:p>
              <a:p>
                <a:pPr lvl="1"/>
                <a:r>
                  <a:rPr lang="es-ES" sz="1300" dirty="0" err="1"/>
                  <a:t>Analysis</a:t>
                </a:r>
                <a:r>
                  <a:rPr lang="es-ES" sz="1300" dirty="0"/>
                  <a:t> </a:t>
                </a:r>
                <a:r>
                  <a:rPr lang="es-ES" sz="1300" dirty="0" err="1"/>
                  <a:t>window</a:t>
                </a:r>
                <a:r>
                  <a:rPr lang="es-ES" sz="13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3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sz="13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s-ES" sz="1300" dirty="0"/>
                  <a:t>)</a:t>
                </a:r>
              </a:p>
              <a:p>
                <a:endParaRPr lang="es-ES" sz="1600" dirty="0"/>
              </a:p>
              <a:p>
                <a:r>
                  <a:rPr lang="es-ES" sz="1600" dirty="0" err="1"/>
                  <a:t>Synthesis</a:t>
                </a:r>
                <a:r>
                  <a:rPr lang="es-ES" sz="1600" dirty="0"/>
                  <a:t>: </a:t>
                </a:r>
                <a:r>
                  <a:rPr lang="es-ES" sz="1600" dirty="0" err="1"/>
                  <a:t>map</a:t>
                </a:r>
                <a:r>
                  <a:rPr lang="es-ES" sz="1600" dirty="0"/>
                  <a:t> </a:t>
                </a:r>
                <a:r>
                  <a:rPr lang="es-ES" sz="1600" dirty="0" err="1"/>
                  <a:t>the</a:t>
                </a:r>
                <a:r>
                  <a:rPr lang="es-ES" sz="1600" dirty="0"/>
                  <a:t> </a:t>
                </a:r>
                <a:r>
                  <a:rPr lang="es-ES" sz="1600" dirty="0" err="1"/>
                  <a:t>signal</a:t>
                </a:r>
                <a:r>
                  <a:rPr lang="es-ES" sz="1600" dirty="0"/>
                  <a:t> </a:t>
                </a:r>
                <a:r>
                  <a:rPr lang="es-ES" sz="1600" dirty="0" err="1"/>
                  <a:t>from</a:t>
                </a:r>
                <a:r>
                  <a:rPr lang="es-ES" sz="1600" dirty="0"/>
                  <a:t> </a:t>
                </a:r>
                <a:r>
                  <a:rPr lang="es-ES" sz="1600" dirty="0" err="1"/>
                  <a:t>frequency</a:t>
                </a:r>
                <a:r>
                  <a:rPr lang="es-ES" sz="1600" dirty="0"/>
                  <a:t> </a:t>
                </a:r>
                <a:r>
                  <a:rPr lang="es-ES" sz="1600" dirty="0" err="1"/>
                  <a:t>domain</a:t>
                </a:r>
                <a:r>
                  <a:rPr lang="es-ES" sz="1600" dirty="0"/>
                  <a:t> back to </a:t>
                </a:r>
                <a:r>
                  <a:rPr lang="es-ES" sz="1600" dirty="0" err="1"/>
                  <a:t>the</a:t>
                </a:r>
                <a:r>
                  <a:rPr lang="es-ES" sz="1600" dirty="0"/>
                  <a:t> time </a:t>
                </a:r>
                <a:r>
                  <a:rPr lang="es-ES" sz="1600" dirty="0" err="1"/>
                  <a:t>domain</a:t>
                </a:r>
                <a:r>
                  <a:rPr lang="es-ES" sz="1600" dirty="0"/>
                  <a:t>.</a:t>
                </a:r>
              </a:p>
              <a:p>
                <a:endParaRPr lang="es-ES" sz="1600" dirty="0"/>
              </a:p>
              <a:p>
                <a:endParaRPr lang="es-ES" sz="1600" dirty="0"/>
              </a:p>
              <a:p>
                <a:pPr lvl="1"/>
                <a:r>
                  <a:rPr lang="es-ES" sz="1300" dirty="0" err="1"/>
                  <a:t>Performed</a:t>
                </a:r>
                <a:r>
                  <a:rPr lang="es-ES" sz="1300" dirty="0"/>
                  <a:t> </a:t>
                </a:r>
                <a:r>
                  <a:rPr lang="es-ES" sz="1300" dirty="0" err="1"/>
                  <a:t>applying</a:t>
                </a:r>
                <a:r>
                  <a:rPr lang="es-ES" sz="1300" dirty="0"/>
                  <a:t> </a:t>
                </a:r>
                <a:r>
                  <a:rPr lang="es-ES" sz="1300" dirty="0" err="1"/>
                  <a:t>the</a:t>
                </a:r>
                <a:r>
                  <a:rPr lang="es-ES" sz="1300" dirty="0"/>
                  <a:t> IFFT</a:t>
                </a:r>
              </a:p>
              <a:p>
                <a:pPr lvl="1"/>
                <a:r>
                  <a:rPr lang="es-ES" sz="1300" dirty="0" err="1"/>
                  <a:t>Synthesis</a:t>
                </a:r>
                <a:r>
                  <a:rPr lang="es-ES" sz="1300" dirty="0"/>
                  <a:t> </a:t>
                </a:r>
                <a:r>
                  <a:rPr lang="es-ES" sz="1300" dirty="0" err="1"/>
                  <a:t>window</a:t>
                </a:r>
                <a:r>
                  <a:rPr lang="es-ES" sz="13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3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sz="13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s-ES" sz="1300" dirty="0"/>
                  <a:t>)</a:t>
                </a:r>
                <a:endParaRPr lang="en-US" sz="13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F870C3-85EF-4B5D-9890-3A8DDB64CA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09" t="-1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ED74B6-339A-4146-B770-1BEA240DE6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21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800D4-CEDC-443F-B0AE-3E67E61EE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737" y="1600477"/>
            <a:ext cx="2913886" cy="6014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C4BD9A-59BF-4BAA-8599-EC2DB5700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0846" y="3376083"/>
            <a:ext cx="3340608" cy="61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147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8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3200" dirty="0"/>
              <a:t>Reconstruction of the signal</a:t>
            </a:r>
            <a:endParaRPr dirty="0"/>
          </a:p>
        </p:txBody>
      </p:sp>
      <p:sp>
        <p:nvSpPr>
          <p:cNvPr id="360" name="Google Shape;360;p48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t" anchorCtr="0">
            <a:noAutofit/>
          </a:bodyPr>
          <a:lstStyle/>
          <a:p>
            <a:pPr marL="139697" indent="0">
              <a:spcBef>
                <a:spcPts val="800"/>
              </a:spcBef>
              <a:buSzPts val="1400"/>
              <a:buNone/>
            </a:pPr>
            <a:r>
              <a:rPr lang="en" sz="1600" dirty="0"/>
              <a:t>Done by using inverse trasform (IDFT)</a:t>
            </a:r>
            <a:endParaRPr sz="1600" dirty="0"/>
          </a:p>
          <a:p>
            <a:pPr marL="139697" indent="0">
              <a:spcBef>
                <a:spcPts val="0"/>
              </a:spcBef>
              <a:buSzPts val="1400"/>
              <a:buNone/>
            </a:pPr>
            <a:r>
              <a:rPr lang="en" sz="1600" dirty="0"/>
              <a:t>Analysis part is not concerned about reconstruction:</a:t>
            </a:r>
          </a:p>
          <a:p>
            <a:pPr lvl="1">
              <a:spcBef>
                <a:spcPts val="0"/>
              </a:spcBef>
            </a:pPr>
            <a:r>
              <a:rPr lang="en" sz="1600" dirty="0"/>
              <a:t>Taking the inverse DFT of the STFT frames that do not overlap in time, the </a:t>
            </a:r>
            <a:r>
              <a:rPr lang="en" sz="1600" b="1" dirty="0"/>
              <a:t>ends of the adjacent frames will not connect well</a:t>
            </a:r>
            <a:r>
              <a:rPr lang="en" sz="1600" dirty="0"/>
              <a:t>.</a:t>
            </a:r>
          </a:p>
          <a:p>
            <a:pPr lvl="1">
              <a:spcBef>
                <a:spcPts val="0"/>
              </a:spcBef>
            </a:pPr>
            <a:r>
              <a:rPr lang="en" sz="1600" dirty="0"/>
              <a:t>Results in audible “ripple” distortion</a:t>
            </a:r>
            <a:endParaRPr sz="1600" dirty="0"/>
          </a:p>
          <a:p>
            <a:pPr marL="607613" lvl="2" indent="0">
              <a:spcBef>
                <a:spcPts val="0"/>
              </a:spcBef>
              <a:buSzPts val="1400"/>
              <a:buNone/>
            </a:pPr>
            <a:r>
              <a:rPr lang="en" sz="1400" b="1" dirty="0"/>
              <a:t>Solution</a:t>
            </a:r>
            <a:r>
              <a:rPr lang="en" sz="1400" dirty="0"/>
              <a:t>: have frames overlap</a:t>
            </a:r>
            <a:endParaRPr sz="1400" dirty="0"/>
          </a:p>
          <a:p>
            <a:pPr marL="0" indent="0">
              <a:spcBef>
                <a:spcPts val="800"/>
              </a:spcBef>
              <a:buNone/>
            </a:pPr>
            <a:r>
              <a:rPr lang="en" sz="1600" b="1" dirty="0"/>
              <a:t>Window overlap-add processing:</a:t>
            </a:r>
            <a:endParaRPr sz="1600" b="1" dirty="0"/>
          </a:p>
          <a:p>
            <a:pPr marL="482588" indent="-182880">
              <a:spcBef>
                <a:spcPts val="800"/>
              </a:spcBef>
              <a:buSzPts val="1400"/>
              <a:buFont typeface="+mj-lt"/>
              <a:buAutoNum type="arabicPeriod"/>
            </a:pPr>
            <a:r>
              <a:rPr lang="en" sz="1600" dirty="0"/>
              <a:t>Move the analysis window (e.g.) 50% of the window length forward </a:t>
            </a:r>
            <a:endParaRPr sz="1600" dirty="0"/>
          </a:p>
          <a:p>
            <a:pPr marL="482588" indent="-182880">
              <a:spcBef>
                <a:spcPts val="0"/>
              </a:spcBef>
              <a:buSzPts val="1400"/>
              <a:buFont typeface="+mj-lt"/>
              <a:buAutoNum type="arabicPeriod"/>
            </a:pPr>
            <a:r>
              <a:rPr lang="en" sz="1600" dirty="0"/>
              <a:t>Apply analysis windowing </a:t>
            </a:r>
            <a:endParaRPr sz="1600" dirty="0"/>
          </a:p>
          <a:p>
            <a:pPr marL="482588" indent="-182880">
              <a:spcBef>
                <a:spcPts val="0"/>
              </a:spcBef>
              <a:buSzPts val="1400"/>
              <a:buFont typeface="+mj-lt"/>
              <a:buAutoNum type="arabicPeriod"/>
            </a:pPr>
            <a:r>
              <a:rPr lang="en" sz="1600" dirty="0"/>
              <a:t>Take DFT</a:t>
            </a:r>
            <a:endParaRPr sz="1600" dirty="0"/>
          </a:p>
          <a:p>
            <a:pPr marL="482588" indent="-182880">
              <a:spcBef>
                <a:spcPts val="0"/>
              </a:spcBef>
              <a:buSzPts val="1400"/>
              <a:buFont typeface="+mj-lt"/>
              <a:buAutoNum type="arabicPeriod"/>
            </a:pPr>
            <a:r>
              <a:rPr lang="en" sz="1600" dirty="0"/>
              <a:t>Process data (in frequency domain)</a:t>
            </a:r>
            <a:endParaRPr sz="1600" dirty="0"/>
          </a:p>
          <a:p>
            <a:pPr marL="482588" indent="-182880">
              <a:spcBef>
                <a:spcPts val="0"/>
              </a:spcBef>
              <a:buSzPts val="1400"/>
              <a:buFont typeface="+mj-lt"/>
              <a:buAutoNum type="arabicPeriod"/>
            </a:pPr>
            <a:r>
              <a:rPr lang="en" sz="1600" dirty="0"/>
              <a:t>Take iDFT </a:t>
            </a:r>
            <a:endParaRPr sz="1600" dirty="0"/>
          </a:p>
          <a:p>
            <a:pPr marL="482588" indent="-182880">
              <a:spcBef>
                <a:spcPts val="0"/>
              </a:spcBef>
              <a:buSzPts val="1400"/>
              <a:buFont typeface="+mj-lt"/>
              <a:buAutoNum type="arabicPeriod"/>
            </a:pPr>
            <a:r>
              <a:rPr lang="en" sz="1600" dirty="0"/>
              <a:t>Apply synthesis windowing. </a:t>
            </a:r>
            <a:endParaRPr sz="1600" dirty="0"/>
          </a:p>
          <a:p>
            <a:pPr marL="482588" indent="-182880">
              <a:spcBef>
                <a:spcPts val="0"/>
              </a:spcBef>
              <a:buSzPts val="1400"/>
              <a:buFont typeface="+mj-lt"/>
              <a:buAutoNum type="arabicPeriod"/>
            </a:pPr>
            <a:r>
              <a:rPr lang="en" sz="1600" dirty="0"/>
              <a:t>Reconstruct a frame by summing with previous frame with overlap</a:t>
            </a:r>
            <a:endParaRPr sz="1600" dirty="0"/>
          </a:p>
          <a:p>
            <a:pPr marL="0" indent="0">
              <a:spcBef>
                <a:spcPts val="800"/>
              </a:spcBef>
              <a:buNone/>
            </a:pPr>
            <a:endParaRPr dirty="0"/>
          </a:p>
          <a:p>
            <a:pPr marL="0" indent="0">
              <a:spcBef>
                <a:spcPts val="800"/>
              </a:spcBef>
              <a:buNone/>
            </a:pPr>
            <a:endParaRPr dirty="0"/>
          </a:p>
          <a:p>
            <a:pPr marL="0" indent="0">
              <a:spcBef>
                <a:spcPts val="800"/>
              </a:spcBef>
              <a:buNone/>
            </a:pPr>
            <a:endParaRPr dirty="0"/>
          </a:p>
          <a:p>
            <a:pPr marL="0" indent="0">
              <a:spcBef>
                <a:spcPts val="800"/>
              </a:spcBef>
              <a:buNone/>
            </a:pP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EAEFF6-8B0D-4DD2-84D4-70FAF2CD33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22</a:t>
            </a:fld>
            <a:endParaRPr lang="en-GB" noProof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9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STFT and overlap-and-add processing</a:t>
            </a:r>
            <a:endParaRPr dirty="0"/>
          </a:p>
        </p:txBody>
      </p:sp>
      <p:pic>
        <p:nvPicPr>
          <p:cNvPr id="367" name="Google Shape;36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68" y="1241827"/>
            <a:ext cx="6878048" cy="36254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6DCF9B-B5C5-46F3-97BB-9048869CEF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23</a:t>
            </a:fld>
            <a:endParaRPr lang="en-GB" noProof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0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Overlap-and-add processing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3" name="Google Shape;373;p5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22493" y="1280473"/>
                <a:ext cx="7886700" cy="3263400"/>
              </a:xfrm>
              <a:prstGeom prst="rect">
                <a:avLst/>
              </a:prstGeom>
            </p:spPr>
            <p:txBody>
              <a:bodyPr spcFirstLastPara="1" vert="horz" wrap="square" lIns="68575" tIns="34275" rIns="68575" bIns="34275" rtlCol="0" anchor="t" anchorCtr="0">
                <a:noAutofit/>
              </a:bodyPr>
              <a:lstStyle/>
              <a:p>
                <a:pPr marL="457189" indent="-317492">
                  <a:spcBef>
                    <a:spcPts val="800"/>
                  </a:spcBef>
                  <a:buSzPts val="1400"/>
                </a:pPr>
                <a:r>
                  <a:rPr lang="en-US" sz="1600" dirty="0"/>
                  <a:t>Note that the data is weighted twice </a:t>
                </a:r>
              </a:p>
              <a:p>
                <a:pPr marL="914378" lvl="1" indent="-317492">
                  <a:spcBef>
                    <a:spcPts val="0"/>
                  </a:spcBef>
                  <a:buSzPts val="1400"/>
                </a:pPr>
                <a:r>
                  <a:rPr lang="en-US" sz="1600" dirty="0"/>
                  <a:t>Once in the analysis before DFT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600" dirty="0"/>
                  <a:t>(n)</a:t>
                </a:r>
              </a:p>
              <a:p>
                <a:pPr marL="914378" lvl="1" indent="-317492">
                  <a:spcBef>
                    <a:spcPts val="0"/>
                  </a:spcBef>
                  <a:buSzPts val="1400"/>
                </a:pPr>
                <a:r>
                  <a:rPr lang="en-US" sz="1600" dirty="0"/>
                  <a:t>After iDFT and before reconstruction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600" dirty="0"/>
                  <a:t>(n)</a:t>
                </a:r>
              </a:p>
              <a:p>
                <a:pPr marL="457189" indent="-317492">
                  <a:spcBef>
                    <a:spcPts val="0"/>
                  </a:spcBef>
                  <a:buSzPts val="1400"/>
                </a:pPr>
                <a:r>
                  <a:rPr lang="en-US" sz="1600" dirty="0"/>
                  <a:t>The condition for perfect reconstruction (50% overlap) is</a:t>
                </a:r>
              </a:p>
              <a:p>
                <a:pPr marL="457189" indent="0">
                  <a:spcBef>
                    <a:spcPts val="800"/>
                  </a:spcBef>
                  <a:buNone/>
                </a:pPr>
                <a:endParaRPr lang="en-US" sz="1600" dirty="0"/>
              </a:p>
              <a:p>
                <a:pPr indent="0">
                  <a:buNone/>
                </a:pPr>
                <a:r>
                  <a:rPr lang="en-US" sz="16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i-FI" sz="16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fi-FI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i-FI" sz="16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fi-FI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i-FI" sz="16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i-FI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i-FI" sz="16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fi-FI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are analysis and reconstruction windows, respectively with window length </a:t>
                </a:r>
                <a:r>
                  <a:rPr lang="en-US" sz="1600" i="1" dirty="0"/>
                  <a:t>N</a:t>
                </a:r>
                <a:r>
                  <a:rPr lang="en-US" sz="1600" dirty="0"/>
                  <a:t> samples.</a:t>
                </a:r>
              </a:p>
              <a:p>
                <a:pPr marL="457189" indent="-317492">
                  <a:spcBef>
                    <a:spcPts val="800"/>
                  </a:spcBef>
                  <a:buSzPts val="1400"/>
                </a:pPr>
                <a:r>
                  <a:rPr lang="en-US" sz="1600" dirty="0"/>
                  <a:t>Often the “square root” of a window function (such as hann) is taken to be used in analysis and reconstruction</a:t>
                </a:r>
              </a:p>
              <a:p>
                <a:pPr marL="914378" lvl="1" indent="-317492">
                  <a:spcBef>
                    <a:spcPts val="0"/>
                  </a:spcBef>
                  <a:buSzPts val="1400"/>
                </a:pPr>
                <a:r>
                  <a:rPr lang="en-US" sz="1600" dirty="0"/>
                  <a:t>However, in general the windows don’t need to be symmetric</a:t>
                </a:r>
              </a:p>
              <a:p>
                <a:pPr marL="457189" indent="-317492">
                  <a:spcBef>
                    <a:spcPts val="0"/>
                  </a:spcBef>
                  <a:buSzPts val="1400"/>
                </a:pPr>
                <a:r>
                  <a:rPr lang="en-US" sz="1600" dirty="0"/>
                  <a:t>STFT processing can be considered to satisfy perfect reconstruction (if window criteria above is met)</a:t>
                </a:r>
              </a:p>
              <a:p>
                <a:pPr marL="457189" indent="0">
                  <a:spcBef>
                    <a:spcPts val="800"/>
                  </a:spcBef>
                  <a:buNone/>
                </a:pPr>
                <a:endParaRPr lang="en-US" dirty="0"/>
              </a:p>
              <a:p>
                <a:pPr marL="457189" indent="0">
                  <a:spcBef>
                    <a:spcPts val="80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373" name="Google Shape;373;p5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22493" y="1280473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4" name="Google Shape;37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5479" y="2340558"/>
            <a:ext cx="3760950" cy="3003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501139-E69B-4557-8C8D-694672F845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24</a:t>
            </a:fld>
            <a:endParaRPr lang="en-GB" noProof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2B055-6CC2-4CAA-BD18-6B6EC09BF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9354" y="757947"/>
            <a:ext cx="2520744" cy="731208"/>
          </a:xfrm>
        </p:spPr>
        <p:txBody>
          <a:bodyPr/>
          <a:lstStyle/>
          <a:p>
            <a:pPr marL="0" indent="0">
              <a:buNone/>
            </a:pPr>
            <a:r>
              <a:rPr lang="es-ES" sz="1600" dirty="0" err="1"/>
              <a:t>Hamming</a:t>
            </a:r>
            <a:r>
              <a:rPr lang="es-ES" sz="1600" dirty="0"/>
              <a:t> </a:t>
            </a:r>
            <a:r>
              <a:rPr lang="es-ES" sz="1600" dirty="0" err="1"/>
              <a:t>window</a:t>
            </a:r>
            <a:endParaRPr lang="es-ES" sz="1600" dirty="0"/>
          </a:p>
          <a:p>
            <a:pPr marL="0" indent="0">
              <a:buNone/>
            </a:pPr>
            <a:r>
              <a:rPr lang="es-ES" sz="1600" dirty="0"/>
              <a:t>Hop </a:t>
            </a:r>
            <a:r>
              <a:rPr lang="es-ES" sz="1600" dirty="0" err="1"/>
              <a:t>size</a:t>
            </a:r>
            <a:r>
              <a:rPr lang="es-ES" sz="1600" dirty="0"/>
              <a:t> = </a:t>
            </a:r>
            <a:r>
              <a:rPr lang="es-ES" sz="1600" dirty="0" err="1"/>
              <a:t>window</a:t>
            </a:r>
            <a:r>
              <a:rPr lang="es-ES" sz="1600" dirty="0"/>
              <a:t> </a:t>
            </a:r>
            <a:r>
              <a:rPr lang="es-ES" sz="1600" dirty="0" err="1"/>
              <a:t>size</a:t>
            </a:r>
            <a:r>
              <a:rPr lang="es-ES" sz="1600" dirty="0"/>
              <a:t>/2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FE00D-802A-4FBA-A638-EB9EF1D57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25</a:t>
            </a:fld>
            <a:endParaRPr lang="en-GB" noProof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39ED2E7-BAC9-4F84-BB00-5A8E6A674464}"/>
              </a:ext>
            </a:extLst>
          </p:cNvPr>
          <p:cNvSpPr txBox="1">
            <a:spLocks/>
          </p:cNvSpPr>
          <p:nvPr/>
        </p:nvSpPr>
        <p:spPr>
          <a:xfrm>
            <a:off x="1299354" y="2303660"/>
            <a:ext cx="2520744" cy="7312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35731" indent="-135731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6713" indent="-130969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3647" indent="-10001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6775" indent="-96441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2519" indent="-10001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1600" dirty="0" err="1"/>
              <a:t>Hamming</a:t>
            </a:r>
            <a:r>
              <a:rPr lang="es-ES" sz="1600" dirty="0"/>
              <a:t> </a:t>
            </a:r>
            <a:r>
              <a:rPr lang="es-ES" sz="1600" dirty="0" err="1"/>
              <a:t>window</a:t>
            </a:r>
            <a:endParaRPr lang="es-ES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600" dirty="0"/>
              <a:t>Hop </a:t>
            </a:r>
            <a:r>
              <a:rPr lang="es-ES" sz="1600" dirty="0" err="1"/>
              <a:t>size</a:t>
            </a:r>
            <a:r>
              <a:rPr lang="es-ES" sz="1600" dirty="0"/>
              <a:t> = </a:t>
            </a:r>
            <a:r>
              <a:rPr lang="es-ES" sz="1600" dirty="0" err="1"/>
              <a:t>window</a:t>
            </a:r>
            <a:r>
              <a:rPr lang="es-ES" sz="1600" dirty="0"/>
              <a:t> </a:t>
            </a:r>
            <a:r>
              <a:rPr lang="es-ES" sz="1600" dirty="0" err="1"/>
              <a:t>size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9A0C05-8610-437F-9E5E-C3BA22F96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511" y="0"/>
            <a:ext cx="3824290" cy="1649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B993EB-3823-4D9D-9C04-AF1EF5AFA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511" y="1789165"/>
            <a:ext cx="3824290" cy="16372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1E8308-E412-44A2-A642-70B54FC27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511" y="3506290"/>
            <a:ext cx="3824290" cy="163721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1EA390C-FABD-4D59-AFFD-8D84CA1DEF17}"/>
              </a:ext>
            </a:extLst>
          </p:cNvPr>
          <p:cNvSpPr txBox="1">
            <a:spLocks/>
          </p:cNvSpPr>
          <p:nvPr/>
        </p:nvSpPr>
        <p:spPr>
          <a:xfrm>
            <a:off x="1299354" y="3806480"/>
            <a:ext cx="2520744" cy="7312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35731" indent="-135731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6713" indent="-130969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3647" indent="-10001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6775" indent="-96441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02519" indent="-10001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1600" dirty="0"/>
              <a:t>Hann </a:t>
            </a:r>
            <a:r>
              <a:rPr lang="es-ES" sz="1600" dirty="0" err="1"/>
              <a:t>window</a:t>
            </a:r>
            <a:endParaRPr lang="es-ES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600" dirty="0"/>
              <a:t>Hop </a:t>
            </a:r>
            <a:r>
              <a:rPr lang="es-ES" sz="1600" dirty="0" err="1"/>
              <a:t>size</a:t>
            </a:r>
            <a:r>
              <a:rPr lang="es-ES" sz="1600" dirty="0"/>
              <a:t> = </a:t>
            </a:r>
            <a:r>
              <a:rPr lang="es-ES" sz="1600" dirty="0" err="1"/>
              <a:t>window</a:t>
            </a:r>
            <a:r>
              <a:rPr lang="es-ES" sz="1600" dirty="0"/>
              <a:t> </a:t>
            </a:r>
            <a:r>
              <a:rPr lang="es-ES" sz="1600" dirty="0" err="1"/>
              <a:t>size</a:t>
            </a:r>
            <a:r>
              <a:rPr lang="es-ES" sz="1600" dirty="0"/>
              <a:t>/2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78846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7BBA3-59EE-4504-86DB-C442823CD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Choice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hop </a:t>
            </a:r>
            <a:r>
              <a:rPr lang="es-ES" dirty="0" err="1"/>
              <a:t>size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2F808-3C55-4FBC-9A77-27BBB482E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successive</a:t>
            </a:r>
            <a:r>
              <a:rPr lang="es-ES" sz="1600" dirty="0"/>
              <a:t> </a:t>
            </a:r>
            <a:r>
              <a:rPr lang="es-ES" sz="1600" dirty="0" err="1"/>
              <a:t>frames</a:t>
            </a:r>
            <a:r>
              <a:rPr lang="es-ES" sz="1600" dirty="0"/>
              <a:t> </a:t>
            </a:r>
            <a:r>
              <a:rPr lang="es-ES" sz="1600" dirty="0" err="1"/>
              <a:t>have</a:t>
            </a:r>
            <a:r>
              <a:rPr lang="es-ES" sz="1600" dirty="0"/>
              <a:t> to </a:t>
            </a:r>
            <a:r>
              <a:rPr lang="es-ES" sz="1600" dirty="0" err="1"/>
              <a:t>overlap</a:t>
            </a:r>
            <a:r>
              <a:rPr lang="es-ES" sz="1600" dirty="0"/>
              <a:t> in time in </a:t>
            </a:r>
            <a:r>
              <a:rPr lang="es-ES" sz="1600" dirty="0" err="1"/>
              <a:t>such</a:t>
            </a:r>
            <a:r>
              <a:rPr lang="es-ES" sz="1600" dirty="0"/>
              <a:t> a </a:t>
            </a:r>
            <a:r>
              <a:rPr lang="es-ES" sz="1600" dirty="0" err="1"/>
              <a:t>way</a:t>
            </a:r>
            <a:r>
              <a:rPr lang="es-ES" sz="1600" dirty="0"/>
              <a:t> </a:t>
            </a:r>
            <a:r>
              <a:rPr lang="es-ES" sz="1600" dirty="0" err="1"/>
              <a:t>that</a:t>
            </a:r>
            <a:r>
              <a:rPr lang="es-ES" sz="1600" dirty="0"/>
              <a:t> </a:t>
            </a:r>
            <a:r>
              <a:rPr lang="es-ES" sz="1600" dirty="0" err="1"/>
              <a:t>all</a:t>
            </a:r>
            <a:r>
              <a:rPr lang="es-ES" sz="1600" dirty="0"/>
              <a:t> data are </a:t>
            </a:r>
            <a:r>
              <a:rPr lang="es-ES" sz="1600" dirty="0" err="1"/>
              <a:t>weighted</a:t>
            </a:r>
            <a:r>
              <a:rPr lang="es-ES" sz="1600" dirty="0"/>
              <a:t> </a:t>
            </a:r>
            <a:r>
              <a:rPr lang="es-ES" sz="1600" dirty="0" err="1"/>
              <a:t>equally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D8D6CB-B40B-470F-A8CE-77F66107B7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26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E02857-5F10-48A0-9CC2-80F0168B8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864" y="1843998"/>
            <a:ext cx="2450592" cy="7277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F6321D-143E-4E1F-9F0F-C963F0D0BF71}"/>
              </a:ext>
            </a:extLst>
          </p:cNvPr>
          <p:cNvSpPr txBox="1"/>
          <p:nvPr/>
        </p:nvSpPr>
        <p:spPr>
          <a:xfrm>
            <a:off x="585216" y="2727368"/>
            <a:ext cx="202651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R = hop </a:t>
            </a:r>
            <a:r>
              <a:rPr lang="es-ES" dirty="0" err="1"/>
              <a:t>size</a:t>
            </a:r>
            <a:r>
              <a:rPr lang="es-ES" dirty="0"/>
              <a:t> in </a:t>
            </a:r>
            <a:r>
              <a:rPr lang="es-ES" dirty="0" err="1"/>
              <a:t>samples</a:t>
            </a:r>
            <a:endParaRPr lang="es-ES" dirty="0"/>
          </a:p>
          <a:p>
            <a:r>
              <a:rPr lang="es-ES" dirty="0"/>
              <a:t>W = FFT </a:t>
            </a:r>
            <a:r>
              <a:rPr lang="es-ES" dirty="0" err="1"/>
              <a:t>window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41865B-2AD8-4178-A5C3-0B6AF7F77CAA}"/>
              </a:ext>
            </a:extLst>
          </p:cNvPr>
          <p:cNvSpPr txBox="1"/>
          <p:nvPr/>
        </p:nvSpPr>
        <p:spPr>
          <a:xfrm>
            <a:off x="585216" y="3950208"/>
            <a:ext cx="273344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Decimation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R causes </a:t>
            </a:r>
            <a:r>
              <a:rPr lang="es-ES" dirty="0" err="1"/>
              <a:t>aliasing</a:t>
            </a:r>
            <a:r>
              <a:rPr lang="es-ES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5153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152403"/>
            <a:ext cx="6106452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original">
            <a:hlinkClick r:id="" action="ppaction://media"/>
            <a:extLst>
              <a:ext uri="{FF2B5EF4-FFF2-40B4-BE49-F238E27FC236}">
                <a16:creationId xmlns:a16="http://schemas.microsoft.com/office/drawing/2014/main" id="{8A863748-3060-4A7A-A38C-9297931507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4360" y="708799"/>
            <a:ext cx="406400" cy="40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3095D-F31B-45AF-B734-83A66DB5B8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27</a:t>
            </a:fld>
            <a:endParaRPr lang="en-GB" noProof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2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Overlap-add reconstructions</a:t>
            </a:r>
            <a:endParaRPr dirty="0"/>
          </a:p>
        </p:txBody>
      </p:sp>
      <p:sp>
        <p:nvSpPr>
          <p:cNvPr id="387" name="Google Shape;387;p52"/>
          <p:cNvSpPr txBox="1"/>
          <p:nvPr/>
        </p:nvSpPr>
        <p:spPr>
          <a:xfrm>
            <a:off x="5585162" y="1554500"/>
            <a:ext cx="35373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 dirty="0"/>
              <a:t>sqrt-hann in both analysis and synthesis</a:t>
            </a:r>
            <a:endParaRPr sz="1800" dirty="0"/>
          </a:p>
          <a:p>
            <a:r>
              <a:rPr lang="en" sz="1800" dirty="0"/>
              <a:t>i.e. sin-window</a:t>
            </a:r>
            <a:endParaRPr sz="1800" dirty="0"/>
          </a:p>
          <a:p>
            <a:endParaRPr sz="1800" dirty="0"/>
          </a:p>
          <a:p>
            <a:endParaRPr sz="1800" dirty="0"/>
          </a:p>
        </p:txBody>
      </p:sp>
      <p:sp>
        <p:nvSpPr>
          <p:cNvPr id="388" name="Google Shape;388;p52"/>
          <p:cNvSpPr txBox="1"/>
          <p:nvPr/>
        </p:nvSpPr>
        <p:spPr>
          <a:xfrm>
            <a:off x="5585162" y="2773700"/>
            <a:ext cx="35373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/>
              <a:t>rectangular in both analysis and synthesis</a:t>
            </a:r>
            <a:endParaRPr sz="1800"/>
          </a:p>
          <a:p>
            <a:r>
              <a:rPr lang="en" sz="1800"/>
              <a:t>i.e. sin-window</a:t>
            </a:r>
            <a:endParaRPr sz="1800"/>
          </a:p>
          <a:p>
            <a:endParaRPr sz="1800"/>
          </a:p>
          <a:p>
            <a:endParaRPr sz="1800"/>
          </a:p>
        </p:txBody>
      </p:sp>
      <p:sp>
        <p:nvSpPr>
          <p:cNvPr id="389" name="Google Shape;389;p52"/>
          <p:cNvSpPr txBox="1"/>
          <p:nvPr/>
        </p:nvSpPr>
        <p:spPr>
          <a:xfrm>
            <a:off x="5585162" y="4069100"/>
            <a:ext cx="35373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/>
              <a:t>hann in both analysis and synthesis</a:t>
            </a:r>
            <a:endParaRPr sz="1800"/>
          </a:p>
          <a:p>
            <a:endParaRPr sz="1800"/>
          </a:p>
          <a:p>
            <a:endParaRPr sz="1800"/>
          </a:p>
        </p:txBody>
      </p:sp>
      <p:pic>
        <p:nvPicPr>
          <p:cNvPr id="4" name="sqrt-hann-reconstr">
            <a:hlinkClick r:id="" action="ppaction://media"/>
            <a:extLst>
              <a:ext uri="{FF2B5EF4-FFF2-40B4-BE49-F238E27FC236}">
                <a16:creationId xmlns:a16="http://schemas.microsoft.com/office/drawing/2014/main" id="{66975B15-E269-4246-95D5-0C91545266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125095" y="1709052"/>
            <a:ext cx="406400" cy="406400"/>
          </a:xfrm>
          <a:prstGeom prst="rect">
            <a:avLst/>
          </a:prstGeom>
        </p:spPr>
      </p:pic>
      <p:pic>
        <p:nvPicPr>
          <p:cNvPr id="5" name="rectang_reconstr">
            <a:hlinkClick r:id="" action="ppaction://media"/>
            <a:extLst>
              <a:ext uri="{FF2B5EF4-FFF2-40B4-BE49-F238E27FC236}">
                <a16:creationId xmlns:a16="http://schemas.microsoft.com/office/drawing/2014/main" id="{1E65F4AC-6668-43D8-AE1D-07EB876EE72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155831" y="2923961"/>
            <a:ext cx="406400" cy="406400"/>
          </a:xfrm>
          <a:prstGeom prst="rect">
            <a:avLst/>
          </a:prstGeom>
        </p:spPr>
      </p:pic>
      <p:pic>
        <p:nvPicPr>
          <p:cNvPr id="6" name="hann_reconsrt">
            <a:hlinkClick r:id="" action="ppaction://media"/>
            <a:extLst>
              <a:ext uri="{FF2B5EF4-FFF2-40B4-BE49-F238E27FC236}">
                <a16:creationId xmlns:a16="http://schemas.microsoft.com/office/drawing/2014/main" id="{52F92A04-1C01-489F-A6D9-F7046C8DB1D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155831" y="4136469"/>
            <a:ext cx="406400" cy="406400"/>
          </a:xfrm>
          <a:prstGeom prst="rect">
            <a:avLst/>
          </a:prstGeom>
        </p:spPr>
      </p:pic>
      <p:pic>
        <p:nvPicPr>
          <p:cNvPr id="12" name="Picture 11" descr="Timeline&#10;&#10;Description automatically generated">
            <a:extLst>
              <a:ext uri="{FF2B5EF4-FFF2-40B4-BE49-F238E27FC236}">
                <a16:creationId xmlns:a16="http://schemas.microsoft.com/office/drawing/2014/main" id="{D5C0F021-53DD-459F-B1EA-767F258587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7042" y="1167993"/>
            <a:ext cx="4719896" cy="377591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5BE89E-C0B2-44FA-A579-C19F9066DE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28</a:t>
            </a:fld>
            <a:endParaRPr lang="en-GB" noProof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30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30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3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Reconstruction error</a:t>
            </a:r>
            <a:endParaRPr dirty="0"/>
          </a:p>
        </p:txBody>
      </p:sp>
      <p:sp>
        <p:nvSpPr>
          <p:cNvPr id="397" name="Google Shape;397;p53"/>
          <p:cNvSpPr txBox="1"/>
          <p:nvPr/>
        </p:nvSpPr>
        <p:spPr>
          <a:xfrm>
            <a:off x="5316220" y="1554500"/>
            <a:ext cx="35373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 dirty="0"/>
              <a:t>sqrt-hann in both analysis and synthesis</a:t>
            </a:r>
            <a:endParaRPr sz="1800" dirty="0"/>
          </a:p>
          <a:p>
            <a:r>
              <a:rPr lang="en" sz="1800" dirty="0"/>
              <a:t>first+last frame see zero-padding</a:t>
            </a:r>
            <a:endParaRPr sz="1800" dirty="0"/>
          </a:p>
          <a:p>
            <a:endParaRPr sz="1800" dirty="0"/>
          </a:p>
          <a:p>
            <a:endParaRPr sz="1800" dirty="0"/>
          </a:p>
        </p:txBody>
      </p:sp>
      <p:sp>
        <p:nvSpPr>
          <p:cNvPr id="398" name="Google Shape;398;p53"/>
          <p:cNvSpPr txBox="1"/>
          <p:nvPr/>
        </p:nvSpPr>
        <p:spPr>
          <a:xfrm>
            <a:off x="5316220" y="2773700"/>
            <a:ext cx="35373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/>
              <a:t>rectangular in both analysis and synthesis</a:t>
            </a:r>
            <a:endParaRPr sz="1800"/>
          </a:p>
          <a:p>
            <a:r>
              <a:rPr lang="en" sz="1800"/>
              <a:t>i.e. sin-window</a:t>
            </a:r>
            <a:endParaRPr sz="1800"/>
          </a:p>
          <a:p>
            <a:endParaRPr sz="1800"/>
          </a:p>
          <a:p>
            <a:endParaRPr sz="1800"/>
          </a:p>
        </p:txBody>
      </p:sp>
      <p:sp>
        <p:nvSpPr>
          <p:cNvPr id="399" name="Google Shape;399;p53"/>
          <p:cNvSpPr txBox="1"/>
          <p:nvPr/>
        </p:nvSpPr>
        <p:spPr>
          <a:xfrm>
            <a:off x="5316220" y="4069100"/>
            <a:ext cx="35373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/>
              <a:t>hann in both analysis and synthesis</a:t>
            </a:r>
            <a:endParaRPr sz="1800"/>
          </a:p>
          <a:p>
            <a:endParaRPr sz="1800"/>
          </a:p>
          <a:p>
            <a:endParaRPr sz="1800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91830C88-E62B-4C75-B450-2FEAA43EE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39" y="1194317"/>
            <a:ext cx="4757674" cy="376009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2314CA-942B-427C-999A-61C079C1FD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29</a:t>
            </a:fld>
            <a:endParaRPr lang="en-GB" noProof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A3D8B9-E2C3-4355-BC1D-6771B41F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Spectrum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A23CCB-A8E3-4BD3-898E-B52B89ED5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1600" dirty="0" err="1"/>
              <a:t>Magnitude</a:t>
            </a:r>
            <a:r>
              <a:rPr lang="es-ES" sz="1600" dirty="0"/>
              <a:t> </a:t>
            </a:r>
            <a:r>
              <a:rPr lang="es-ES" sz="1600" dirty="0" err="1"/>
              <a:t>spectrum</a:t>
            </a:r>
            <a:r>
              <a:rPr lang="es-ES" sz="1600" dirty="0"/>
              <a:t>: describes a </a:t>
            </a:r>
            <a:r>
              <a:rPr lang="es-ES" sz="1600" dirty="0" err="1"/>
              <a:t>signal</a:t>
            </a:r>
            <a:r>
              <a:rPr lang="es-ES" sz="1600" dirty="0"/>
              <a:t> </a:t>
            </a:r>
            <a:r>
              <a:rPr lang="es-ES" sz="1600" dirty="0" err="1"/>
              <a:t>using</a:t>
            </a:r>
            <a:r>
              <a:rPr lang="es-ES" sz="1600" dirty="0"/>
              <a:t> </a:t>
            </a:r>
            <a:r>
              <a:rPr lang="es-ES" sz="1600" dirty="0" err="1"/>
              <a:t>frequency</a:t>
            </a:r>
            <a:r>
              <a:rPr lang="es-ES" sz="1600" dirty="0"/>
              <a:t> and </a:t>
            </a:r>
            <a:r>
              <a:rPr lang="es-ES" sz="1600" dirty="0" err="1"/>
              <a:t>amplitude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1F2E4E-C18D-4D8B-BFA9-CD17F0AB0A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3</a:t>
            </a:fld>
            <a:endParaRPr lang="en-GB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FB40E-9FDA-4B62-A12E-C1E7068F6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313" y="1829485"/>
            <a:ext cx="2057214" cy="14845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538EB5-F443-4C00-9447-A02C6EA42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83" y="1854200"/>
            <a:ext cx="2147834" cy="14856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9B2D4D-334A-4789-9E8E-B5FD9EC13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2927" y="1833809"/>
            <a:ext cx="2115320" cy="15264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38791C-9C5D-4EDE-A9A1-B9FC80A60160}"/>
              </a:ext>
            </a:extLst>
          </p:cNvPr>
          <p:cNvSpPr txBox="1"/>
          <p:nvPr/>
        </p:nvSpPr>
        <p:spPr>
          <a:xfrm>
            <a:off x="2987601" y="2371695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/>
              <a:t>+</a:t>
            </a:r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0FB64E-D573-41E9-BEC1-560A33D75DAB}"/>
              </a:ext>
            </a:extLst>
          </p:cNvPr>
          <p:cNvSpPr txBox="1"/>
          <p:nvPr/>
        </p:nvSpPr>
        <p:spPr>
          <a:xfrm>
            <a:off x="5775960" y="2371695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/>
              <a:t>=</a:t>
            </a:r>
            <a:endParaRPr lang="en-US" sz="2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CFEDDEB-4594-40ED-AB39-FCA232937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4800" y="3466230"/>
            <a:ext cx="2714568" cy="14677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A1EBBAE-361D-45D7-AB73-48061B43AF82}"/>
              </a:ext>
            </a:extLst>
          </p:cNvPr>
          <p:cNvSpPr txBox="1"/>
          <p:nvPr/>
        </p:nvSpPr>
        <p:spPr>
          <a:xfrm>
            <a:off x="678683" y="4077077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frequencies</a:t>
            </a:r>
            <a:r>
              <a:rPr lang="es-ES" sz="1600" dirty="0"/>
              <a:t> </a:t>
            </a:r>
            <a:r>
              <a:rPr lang="es-ES" sz="1600" dirty="0" err="1"/>
              <a:t>range</a:t>
            </a:r>
            <a:r>
              <a:rPr lang="es-ES" sz="1600" dirty="0"/>
              <a:t> </a:t>
            </a:r>
            <a:r>
              <a:rPr lang="es-ES" sz="1600" dirty="0" err="1"/>
              <a:t>from</a:t>
            </a:r>
            <a:r>
              <a:rPr lang="es-ES" sz="1600" dirty="0"/>
              <a:t> negative to positive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30990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4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Rectangular windowing </a:t>
            </a:r>
            <a:endParaRPr/>
          </a:p>
        </p:txBody>
      </p:sp>
      <p:sp>
        <p:nvSpPr>
          <p:cNvPr id="405" name="Google Shape;405;p54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t" anchorCtr="0">
            <a:noAutofit/>
          </a:bodyPr>
          <a:lstStyle/>
          <a:p>
            <a:pPr marL="139697" indent="0">
              <a:spcBef>
                <a:spcPts val="800"/>
              </a:spcBef>
              <a:buSzPts val="1400"/>
              <a:buNone/>
            </a:pPr>
            <a:r>
              <a:rPr lang="en" sz="1600" dirty="0"/>
              <a:t>Since w</a:t>
            </a:r>
            <a:r>
              <a:rPr lang="en" sz="1600" baseline="-25000" dirty="0"/>
              <a:t>a</a:t>
            </a:r>
            <a:r>
              <a:rPr lang="en" sz="1600" dirty="0"/>
              <a:t>(n)*w</a:t>
            </a:r>
            <a:r>
              <a:rPr lang="en" sz="1600" baseline="-25000" dirty="0"/>
              <a:t>s</a:t>
            </a:r>
            <a:r>
              <a:rPr lang="en" sz="1600" dirty="0"/>
              <a:t>(n)+w</a:t>
            </a:r>
            <a:r>
              <a:rPr lang="en" sz="1600" baseline="-25000" dirty="0"/>
              <a:t>a</a:t>
            </a:r>
            <a:r>
              <a:rPr lang="en" sz="1600" dirty="0"/>
              <a:t>(n+N/2)*w</a:t>
            </a:r>
            <a:r>
              <a:rPr lang="en" sz="1600" baseline="-25000" dirty="0"/>
              <a:t>s</a:t>
            </a:r>
            <a:r>
              <a:rPr lang="en" sz="1600" dirty="0"/>
              <a:t>(n+N/2)=1*1+1*1=2, the reconstructed signal’s amplitude is twice the original signal’s amplitude. (see figs on previous pages)</a:t>
            </a:r>
          </a:p>
          <a:p>
            <a:pPr marL="139697" indent="0">
              <a:spcBef>
                <a:spcPts val="800"/>
              </a:spcBef>
              <a:buSzPts val="1400"/>
              <a:buNone/>
            </a:pPr>
            <a:r>
              <a:rPr lang="en" sz="1600" dirty="0"/>
              <a:t>The reconstructed signal should be scaled with 0.5 to enable perfect reconstruction.</a:t>
            </a:r>
            <a:endParaRPr sz="1600" dirty="0"/>
          </a:p>
          <a:p>
            <a:pPr marL="139697" indent="0">
              <a:spcBef>
                <a:spcPts val="0"/>
              </a:spcBef>
              <a:buSzPts val="1400"/>
              <a:buNone/>
            </a:pPr>
            <a:r>
              <a:rPr lang="en" sz="1600" dirty="0"/>
              <a:t>With this scaling, the reconstruction error is 0 (perfect reconstruction)</a:t>
            </a:r>
            <a:endParaRPr sz="1600" dirty="0"/>
          </a:p>
          <a:p>
            <a:pPr marL="139697" indent="0">
              <a:spcBef>
                <a:spcPts val="0"/>
              </a:spcBef>
              <a:buSzPts val="1400"/>
              <a:buNone/>
            </a:pPr>
            <a:r>
              <a:rPr lang="en" sz="1600" dirty="0"/>
              <a:t>However, the spectral smearing is still present</a:t>
            </a:r>
            <a:endParaRPr sz="1600" dirty="0"/>
          </a:p>
          <a:p>
            <a:pPr marL="0" indent="0">
              <a:spcBef>
                <a:spcPts val="800"/>
              </a:spcBef>
              <a:buNone/>
            </a:pPr>
            <a:endParaRPr dirty="0"/>
          </a:p>
          <a:p>
            <a:pPr marL="0" indent="0">
              <a:spcBef>
                <a:spcPts val="800"/>
              </a:spcBef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89552F-E2F9-4F58-B195-FB4FA79E8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76045"/>
            <a:ext cx="9144000" cy="177396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DE13B-4AE9-479E-B713-2E1D4683AE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30</a:t>
            </a:fld>
            <a:endParaRPr lang="en-GB" noProof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5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Note on implementation</a:t>
            </a:r>
            <a:endParaRPr/>
          </a:p>
        </p:txBody>
      </p:sp>
      <p:sp>
        <p:nvSpPr>
          <p:cNvPr id="412" name="Google Shape;412;p55"/>
          <p:cNvSpPr txBox="1">
            <a:spLocks noGrp="1"/>
          </p:cNvSpPr>
          <p:nvPr>
            <p:ph type="body" idx="1"/>
          </p:nvPr>
        </p:nvSpPr>
        <p:spPr>
          <a:xfrm>
            <a:off x="322501" y="1280476"/>
            <a:ext cx="8534629" cy="726624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t" anchorCtr="0"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en" sz="2000" dirty="0"/>
              <a:t>Some Python implementation such as scipy.signal.stft and librosa.stft do not use sqrt(window), but instead estimate the sum of squared overlapping windows</a:t>
            </a:r>
            <a:endParaRPr sz="2000" dirty="0"/>
          </a:p>
          <a:p>
            <a:pPr marL="0" indent="0">
              <a:spcBef>
                <a:spcPts val="800"/>
              </a:spcBef>
              <a:buNone/>
            </a:pPr>
            <a:endParaRPr sz="2000" b="1" dirty="0">
              <a:solidFill>
                <a:srgbClr val="FF0000"/>
              </a:solidFill>
            </a:endParaRPr>
          </a:p>
          <a:p>
            <a:pPr marL="0" indent="0">
              <a:spcBef>
                <a:spcPts val="800"/>
              </a:spcBef>
              <a:buNone/>
            </a:pPr>
            <a:endParaRPr sz="2000" dirty="0"/>
          </a:p>
          <a:p>
            <a:pPr marL="0" indent="0">
              <a:spcBef>
                <a:spcPts val="800"/>
              </a:spcBef>
              <a:buNone/>
            </a:pPr>
            <a:endParaRPr sz="2000" dirty="0"/>
          </a:p>
        </p:txBody>
      </p:sp>
      <p:pic>
        <p:nvPicPr>
          <p:cNvPr id="413" name="Google Shape;41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1963" y="2003545"/>
            <a:ext cx="5803602" cy="2904388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5"/>
          <p:cNvSpPr txBox="1"/>
          <p:nvPr/>
        </p:nvSpPr>
        <p:spPr>
          <a:xfrm>
            <a:off x="349625" y="2901051"/>
            <a:ext cx="2795511" cy="1142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" sz="1500" dirty="0">
                <a:solidFill>
                  <a:srgbClr val="3A3838"/>
                </a:solidFill>
              </a:rPr>
              <a:t>This sum signal is used to normalize the reconstructed output signal.</a:t>
            </a:r>
            <a:endParaRPr sz="1500" dirty="0">
              <a:solidFill>
                <a:srgbClr val="3A3838"/>
              </a:solidFill>
            </a:endParaRPr>
          </a:p>
          <a:p>
            <a:endParaRPr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40AAD7-3E8F-4308-B4FA-F901BFD76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91" y="2420728"/>
            <a:ext cx="1689552" cy="5510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06CEBC-F7C1-47DA-80E4-CA339BC7C7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31</a:t>
            </a:fld>
            <a:endParaRPr lang="en-GB" noProof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2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Window overlap-and-add in MDCT</a:t>
            </a:r>
            <a:endParaRPr/>
          </a:p>
        </p:txBody>
      </p:sp>
      <p:pic>
        <p:nvPicPr>
          <p:cNvPr id="460" name="Google Shape;460;p62"/>
          <p:cNvPicPr preferRelativeResize="0"/>
          <p:nvPr/>
        </p:nvPicPr>
        <p:blipFill rotWithShape="1">
          <a:blip r:embed="rId3">
            <a:alphaModFix/>
          </a:blip>
          <a:srcRect l="-8096" t="-6258"/>
          <a:stretch/>
        </p:blipFill>
        <p:spPr>
          <a:xfrm>
            <a:off x="677626" y="1356676"/>
            <a:ext cx="6785225" cy="346775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62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t" anchorCtr="0"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en"/>
              <a:t>MDCT processing</a:t>
            </a:r>
            <a:endParaRPr/>
          </a:p>
          <a:p>
            <a:pPr marL="0" indent="0">
              <a:spcBef>
                <a:spcPts val="800"/>
              </a:spcBef>
              <a:buNone/>
            </a:pPr>
            <a:endParaRPr/>
          </a:p>
          <a:p>
            <a:pPr marL="0" indent="0">
              <a:spcBef>
                <a:spcPts val="800"/>
              </a:spcBef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EDE8B2-F4E8-443B-90E1-43452F12C1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32</a:t>
            </a:fld>
            <a:endParaRPr lang="en-GB" noProof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4"/>
          <p:cNvSpPr txBox="1">
            <a:spLocks noGrp="1"/>
          </p:cNvSpPr>
          <p:nvPr>
            <p:ph type="ctrTitle"/>
          </p:nvPr>
        </p:nvSpPr>
        <p:spPr>
          <a:xfrm>
            <a:off x="413147" y="2236396"/>
            <a:ext cx="8317800" cy="914100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b" anchorCtr="0">
            <a:noAutofit/>
          </a:bodyPr>
          <a:lstStyle/>
          <a:p>
            <a:r>
              <a:rPr lang="en" dirty="0">
                <a:solidFill>
                  <a:schemeClr val="tx2"/>
                </a:solidFill>
              </a:rPr>
              <a:t>Filter bank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473" name="Google Shape;473;p64"/>
          <p:cNvSpPr txBox="1">
            <a:spLocks noGrp="1"/>
          </p:cNvSpPr>
          <p:nvPr>
            <p:ph type="subTitle" idx="1"/>
          </p:nvPr>
        </p:nvSpPr>
        <p:spPr>
          <a:xfrm>
            <a:off x="418192" y="3326980"/>
            <a:ext cx="8312700" cy="519000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0A1505-0FE4-41A5-A83F-F571645729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"/>
              <a:t>|  </a:t>
            </a:r>
            <a:fld id="{00000000-1234-1234-1234-123412341234}" type="slidenum">
              <a:rPr lang="en" smtClean="0"/>
              <a:pPr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CD3D9-E4C0-4E59-A0A5-E82A2833D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Filter</a:t>
            </a:r>
            <a:r>
              <a:rPr lang="es-ES" dirty="0"/>
              <a:t> Bank </a:t>
            </a:r>
            <a:r>
              <a:rPr lang="es-ES" dirty="0" err="1"/>
              <a:t>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BFAE0-F561-4561-9169-7E26684FA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1800" dirty="0" err="1"/>
              <a:t>Process</a:t>
            </a:r>
            <a:r>
              <a:rPr lang="es-ES" sz="1800" dirty="0"/>
              <a:t> </a:t>
            </a:r>
            <a:r>
              <a:rPr lang="es-ES" sz="1800" dirty="0" err="1"/>
              <a:t>the</a:t>
            </a:r>
            <a:r>
              <a:rPr lang="es-ES" sz="1800" dirty="0"/>
              <a:t> </a:t>
            </a:r>
            <a:r>
              <a:rPr lang="es-ES" sz="1800" dirty="0" err="1"/>
              <a:t>signals</a:t>
            </a:r>
            <a:r>
              <a:rPr lang="es-ES" sz="1800" dirty="0"/>
              <a:t> </a:t>
            </a:r>
            <a:r>
              <a:rPr lang="es-ES" sz="1800" dirty="0" err="1"/>
              <a:t>with</a:t>
            </a:r>
            <a:r>
              <a:rPr lang="es-ES" sz="1800" dirty="0"/>
              <a:t> a set </a:t>
            </a:r>
            <a:r>
              <a:rPr lang="es-ES" sz="1800" dirty="0" err="1"/>
              <a:t>of</a:t>
            </a:r>
            <a:r>
              <a:rPr lang="es-ES" sz="1800" dirty="0"/>
              <a:t> band-</a:t>
            </a:r>
            <a:r>
              <a:rPr lang="es-ES" sz="1800" dirty="0" err="1"/>
              <a:t>pass</a:t>
            </a:r>
            <a:r>
              <a:rPr lang="es-ES" sz="1800" dirty="0"/>
              <a:t> </a:t>
            </a:r>
            <a:r>
              <a:rPr lang="es-ES" sz="1800" dirty="0" err="1"/>
              <a:t>filters</a:t>
            </a:r>
            <a:r>
              <a:rPr lang="es-ES" sz="1800" dirty="0"/>
              <a:t> in </a:t>
            </a:r>
            <a:r>
              <a:rPr lang="es-ES" sz="1800" dirty="0" err="1"/>
              <a:t>the</a:t>
            </a:r>
            <a:r>
              <a:rPr lang="es-ES" sz="1800" dirty="0"/>
              <a:t> time </a:t>
            </a:r>
            <a:r>
              <a:rPr lang="es-ES" sz="1800" dirty="0" err="1"/>
              <a:t>domain</a:t>
            </a:r>
            <a:r>
              <a:rPr lang="es-ES" sz="1800" dirty="0"/>
              <a:t> to </a:t>
            </a:r>
            <a:r>
              <a:rPr lang="es-ES" sz="1800" dirty="0" err="1"/>
              <a:t>better</a:t>
            </a:r>
            <a:r>
              <a:rPr lang="es-ES" sz="1800" dirty="0"/>
              <a:t> </a:t>
            </a:r>
            <a:r>
              <a:rPr lang="es-ES" sz="1800" dirty="0" err="1"/>
              <a:t>emulate</a:t>
            </a:r>
            <a:r>
              <a:rPr lang="es-ES" sz="1800" dirty="0"/>
              <a:t> </a:t>
            </a:r>
            <a:r>
              <a:rPr lang="es-ES" sz="1800" dirty="0" err="1"/>
              <a:t>the</a:t>
            </a:r>
            <a:r>
              <a:rPr lang="es-ES" sz="1800" dirty="0"/>
              <a:t> </a:t>
            </a:r>
            <a:r>
              <a:rPr lang="es-ES" sz="1800" dirty="0" err="1"/>
              <a:t>frequency</a:t>
            </a:r>
            <a:r>
              <a:rPr lang="es-ES" sz="1800" dirty="0"/>
              <a:t> </a:t>
            </a:r>
            <a:r>
              <a:rPr lang="es-ES" sz="1800" dirty="0" err="1"/>
              <a:t>resolution</a:t>
            </a:r>
            <a:r>
              <a:rPr lang="es-ES" sz="1800" dirty="0"/>
              <a:t> </a:t>
            </a:r>
            <a:r>
              <a:rPr lang="es-ES" sz="1800" dirty="0" err="1"/>
              <a:t>of</a:t>
            </a:r>
            <a:r>
              <a:rPr lang="es-ES" sz="1800" dirty="0"/>
              <a:t> </a:t>
            </a:r>
            <a:r>
              <a:rPr lang="es-ES" sz="1800" dirty="0" err="1"/>
              <a:t>hearing</a:t>
            </a:r>
            <a:r>
              <a:rPr lang="es-ES" sz="1800" dirty="0"/>
              <a:t>.</a:t>
            </a:r>
          </a:p>
          <a:p>
            <a:r>
              <a:rPr lang="es-ES" sz="1800" dirty="0" err="1"/>
              <a:t>Collection</a:t>
            </a:r>
            <a:r>
              <a:rPr lang="es-ES" sz="1800" dirty="0"/>
              <a:t> </a:t>
            </a:r>
            <a:r>
              <a:rPr lang="es-ES" sz="1800" dirty="0" err="1"/>
              <a:t>of</a:t>
            </a:r>
            <a:r>
              <a:rPr lang="es-ES" sz="1800" dirty="0"/>
              <a:t> </a:t>
            </a:r>
            <a:r>
              <a:rPr lang="es-ES" sz="1800" dirty="0" err="1"/>
              <a:t>filters</a:t>
            </a:r>
            <a:r>
              <a:rPr lang="es-ES" sz="1800" dirty="0"/>
              <a:t> </a:t>
            </a:r>
            <a:r>
              <a:rPr lang="es-ES" sz="1800" dirty="0" err="1"/>
              <a:t>having</a:t>
            </a:r>
            <a:r>
              <a:rPr lang="es-ES" sz="1800" dirty="0"/>
              <a:t> </a:t>
            </a:r>
            <a:r>
              <a:rPr lang="es-ES" sz="1800" dirty="0" err="1"/>
              <a:t>common</a:t>
            </a:r>
            <a:r>
              <a:rPr lang="es-ES" sz="1800" dirty="0"/>
              <a:t> input </a:t>
            </a:r>
            <a:r>
              <a:rPr lang="es-ES" sz="1800" dirty="0" err="1"/>
              <a:t>or</a:t>
            </a:r>
            <a:r>
              <a:rPr lang="es-ES" sz="1800" dirty="0"/>
              <a:t> output.</a:t>
            </a:r>
          </a:p>
          <a:p>
            <a:r>
              <a:rPr lang="es-ES" sz="1800" dirty="0" err="1"/>
              <a:t>Important</a:t>
            </a:r>
            <a:r>
              <a:rPr lang="es-ES" sz="1800" dirty="0"/>
              <a:t> role in </a:t>
            </a:r>
            <a:r>
              <a:rPr lang="es-ES" sz="1800" dirty="0" err="1"/>
              <a:t>signal</a:t>
            </a:r>
            <a:r>
              <a:rPr lang="es-ES" sz="1800" dirty="0"/>
              <a:t> and </a:t>
            </a:r>
            <a:r>
              <a:rPr lang="es-ES" sz="1800" dirty="0" err="1"/>
              <a:t>image</a:t>
            </a:r>
            <a:r>
              <a:rPr lang="es-ES" sz="1800" dirty="0"/>
              <a:t> </a:t>
            </a:r>
            <a:r>
              <a:rPr lang="es-ES" sz="1800" dirty="0" err="1"/>
              <a:t>processing</a:t>
            </a:r>
            <a:r>
              <a:rPr lang="es-ES" sz="1800" dirty="0"/>
              <a:t> </a:t>
            </a:r>
            <a:r>
              <a:rPr lang="es-ES" sz="1800" dirty="0" err="1"/>
              <a:t>applications</a:t>
            </a:r>
            <a:r>
              <a:rPr lang="es-ES" sz="1800" dirty="0"/>
              <a:t>:</a:t>
            </a:r>
          </a:p>
          <a:p>
            <a:pPr lvl="1"/>
            <a:r>
              <a:rPr lang="es-ES" sz="1800" dirty="0"/>
              <a:t>Audio and </a:t>
            </a:r>
            <a:r>
              <a:rPr lang="es-ES" sz="1800" dirty="0" err="1"/>
              <a:t>image</a:t>
            </a:r>
            <a:r>
              <a:rPr lang="es-ES" sz="1800" dirty="0"/>
              <a:t> </a:t>
            </a:r>
            <a:r>
              <a:rPr lang="es-ES" sz="1800" dirty="0" err="1"/>
              <a:t>coding</a:t>
            </a:r>
            <a:endParaRPr lang="es-ES" sz="1800" dirty="0"/>
          </a:p>
          <a:p>
            <a:pPr lvl="1"/>
            <a:endParaRPr lang="es-ES" sz="1800" dirty="0"/>
          </a:p>
          <a:p>
            <a:r>
              <a:rPr lang="en-US" sz="1800" dirty="0"/>
              <a:t>Splits the input signal into multiple components: </a:t>
            </a:r>
            <a:r>
              <a:rPr lang="en-US" sz="1800" b="1" dirty="0"/>
              <a:t>Analysis</a:t>
            </a:r>
          </a:p>
          <a:p>
            <a:r>
              <a:rPr lang="en-US" sz="1800" dirty="0"/>
              <a:t>Attenuates the components differently and reconstruct them into an improved version: </a:t>
            </a:r>
            <a:r>
              <a:rPr lang="en-US" sz="1800" b="1" dirty="0"/>
              <a:t>Synthesis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4B3DE-1543-478D-A86D-FFBFAB9A3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34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29572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E3FCD-D324-4FC3-9315-67B4E5713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400" dirty="0" err="1"/>
              <a:t>Filter-bank</a:t>
            </a:r>
            <a:r>
              <a:rPr lang="es-ES" sz="2400" dirty="0"/>
              <a:t> </a:t>
            </a:r>
            <a:r>
              <a:rPr lang="es-ES" sz="2400" dirty="0" err="1"/>
              <a:t>summation</a:t>
            </a:r>
            <a:r>
              <a:rPr lang="es-ES" sz="2400" dirty="0"/>
              <a:t> </a:t>
            </a:r>
            <a:r>
              <a:rPr lang="es-ES" sz="2400" dirty="0" err="1"/>
              <a:t>interpretation</a:t>
            </a:r>
            <a:r>
              <a:rPr lang="es-ES" sz="2400" dirty="0"/>
              <a:t> </a:t>
            </a:r>
            <a:r>
              <a:rPr lang="es-ES" sz="2400" dirty="0" err="1"/>
              <a:t>of</a:t>
            </a:r>
            <a:r>
              <a:rPr lang="es-ES" sz="2400" dirty="0"/>
              <a:t> </a:t>
            </a:r>
            <a:r>
              <a:rPr lang="es-ES" sz="2400" dirty="0" err="1"/>
              <a:t>the</a:t>
            </a:r>
            <a:r>
              <a:rPr lang="es-ES" sz="2400" dirty="0"/>
              <a:t> STFT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6C6A6-52BD-4367-83DB-693162CED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800" y="1280472"/>
            <a:ext cx="7886700" cy="1196028"/>
          </a:xfrm>
        </p:spPr>
        <p:txBody>
          <a:bodyPr/>
          <a:lstStyle/>
          <a:p>
            <a:r>
              <a:rPr lang="es-ES" sz="1600" dirty="0" err="1"/>
              <a:t>Overlap-add</a:t>
            </a:r>
            <a:r>
              <a:rPr lang="es-ES" sz="1600" dirty="0"/>
              <a:t> </a:t>
            </a:r>
            <a:r>
              <a:rPr lang="es-ES" sz="1600" dirty="0" err="1"/>
              <a:t>interpretation</a:t>
            </a:r>
            <a:r>
              <a:rPr lang="es-ES" sz="1600" dirty="0"/>
              <a:t>: </a:t>
            </a:r>
            <a:r>
              <a:rPr lang="en-US" sz="1600" dirty="0"/>
              <a:t> time-ordered sequence of spectra, one per frame, with the frames overlapping in time. </a:t>
            </a:r>
          </a:p>
          <a:p>
            <a:r>
              <a:rPr lang="en-US" sz="1600" dirty="0"/>
              <a:t>FBS interpretation: frequency-ordered collection of narrow-band time-domain signals.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510152-1046-4CC5-8AA8-374104CE9B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35</a:t>
            </a:fld>
            <a:endParaRPr lang="en-GB" noProof="0"/>
          </a:p>
        </p:txBody>
      </p:sp>
      <p:pic>
        <p:nvPicPr>
          <p:cNvPr id="1026" name="Picture 2" descr="\includegraphics{eps/fbs}">
            <a:extLst>
              <a:ext uri="{FF2B5EF4-FFF2-40B4-BE49-F238E27FC236}">
                <a16:creationId xmlns:a16="http://schemas.microsoft.com/office/drawing/2014/main" id="{09EC44BC-5673-4BDF-A6C3-6047DDD17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638" y="2720975"/>
            <a:ext cx="5381625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2AB257-6273-46AB-9F4F-795808AC1AF1}"/>
              </a:ext>
            </a:extLst>
          </p:cNvPr>
          <p:cNvSpPr txBox="1"/>
          <p:nvPr/>
        </p:nvSpPr>
        <p:spPr>
          <a:xfrm>
            <a:off x="657050" y="4329704"/>
            <a:ext cx="75374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Uniform</a:t>
            </a:r>
            <a:r>
              <a:rPr lang="fi-FI" dirty="0"/>
              <a:t> </a:t>
            </a:r>
            <a:r>
              <a:rPr lang="fi-FI" dirty="0" err="1"/>
              <a:t>filter</a:t>
            </a:r>
            <a:r>
              <a:rPr lang="fi-FI" dirty="0"/>
              <a:t> </a:t>
            </a:r>
            <a:r>
              <a:rPr lang="fi-FI" dirty="0" err="1"/>
              <a:t>bank</a:t>
            </a:r>
            <a:r>
              <a:rPr lang="fi-FI" dirty="0"/>
              <a:t> in </a:t>
            </a:r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input </a:t>
            </a:r>
            <a:r>
              <a:rPr lang="fi-FI" dirty="0" err="1"/>
              <a:t>signal</a:t>
            </a:r>
            <a:r>
              <a:rPr lang="fi-FI" dirty="0"/>
              <a:t> </a:t>
            </a:r>
            <a:r>
              <a:rPr lang="fi-FI" i="1" dirty="0">
                <a:latin typeface="Euclid" panose="02020503060505020303" pitchFamily="18" charset="0"/>
              </a:rPr>
              <a:t>x(n)</a:t>
            </a:r>
            <a:r>
              <a:rPr lang="fi-FI" dirty="0"/>
              <a:t> is </a:t>
            </a:r>
            <a:r>
              <a:rPr lang="fi-FI" dirty="0" err="1"/>
              <a:t>converted</a:t>
            </a:r>
            <a:r>
              <a:rPr lang="fi-FI" dirty="0"/>
              <a:t> to a set of </a:t>
            </a:r>
            <a:r>
              <a:rPr lang="fi-FI" i="1" dirty="0">
                <a:latin typeface="Euclid" panose="02020503060505020303" pitchFamily="18" charset="0"/>
              </a:rPr>
              <a:t>N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-domain output </a:t>
            </a:r>
            <a:r>
              <a:rPr lang="fi-FI" dirty="0" err="1"/>
              <a:t>signals</a:t>
            </a:r>
            <a:r>
              <a:rPr lang="fi-FI" dirty="0"/>
              <a:t>, </a:t>
            </a:r>
            <a:r>
              <a:rPr lang="fi-FI" dirty="0" err="1"/>
              <a:t>one</a:t>
            </a:r>
            <a:r>
              <a:rPr lang="fi-FI" dirty="0"/>
              <a:t> for </a:t>
            </a:r>
            <a:r>
              <a:rPr lang="fi-FI" dirty="0" err="1"/>
              <a:t>each</a:t>
            </a:r>
            <a:r>
              <a:rPr lang="fi-FI" dirty="0"/>
              <a:t> </a:t>
            </a:r>
            <a:r>
              <a:rPr lang="fi-FI" dirty="0" err="1"/>
              <a:t>channel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filter</a:t>
            </a:r>
            <a:r>
              <a:rPr lang="fi-FI" dirty="0"/>
              <a:t> </a:t>
            </a:r>
            <a:r>
              <a:rPr lang="fi-FI" dirty="0" err="1"/>
              <a:t>bank</a:t>
            </a:r>
            <a:r>
              <a:rPr lang="fi-FI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5774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662AC-724F-47F5-85FA-A2F626B98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Low/</a:t>
            </a:r>
            <a:r>
              <a:rPr lang="es-ES" dirty="0" err="1"/>
              <a:t>high-pass</a:t>
            </a:r>
            <a:r>
              <a:rPr lang="es-ES" dirty="0"/>
              <a:t> </a:t>
            </a:r>
            <a:r>
              <a:rPr lang="es-ES" dirty="0" err="1"/>
              <a:t>Filters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72883-EB40-4CDF-A8B3-C2E242435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1800" dirty="0" err="1"/>
              <a:t>Commonly</a:t>
            </a:r>
            <a:r>
              <a:rPr lang="es-ES" sz="1800" dirty="0"/>
              <a:t> </a:t>
            </a:r>
            <a:r>
              <a:rPr lang="es-ES" sz="1800" dirty="0" err="1"/>
              <a:t>found</a:t>
            </a:r>
            <a:r>
              <a:rPr lang="es-ES" sz="1800" dirty="0"/>
              <a:t> in </a:t>
            </a:r>
            <a:r>
              <a:rPr lang="es-ES" sz="1800" dirty="0" err="1"/>
              <a:t>everyday</a:t>
            </a:r>
            <a:r>
              <a:rPr lang="es-ES" sz="1800" dirty="0"/>
              <a:t> </a:t>
            </a:r>
            <a:r>
              <a:rPr lang="es-ES" sz="1800" dirty="0" err="1"/>
              <a:t>life</a:t>
            </a:r>
            <a:r>
              <a:rPr lang="es-ES" sz="1800" dirty="0"/>
              <a:t>.</a:t>
            </a:r>
          </a:p>
          <a:p>
            <a:r>
              <a:rPr lang="es-ES" sz="1800" dirty="0"/>
              <a:t>In </a:t>
            </a:r>
            <a:r>
              <a:rPr lang="es-ES" sz="1800" dirty="0" err="1"/>
              <a:t>signal</a:t>
            </a:r>
            <a:r>
              <a:rPr lang="es-ES" sz="1800" dirty="0"/>
              <a:t> </a:t>
            </a:r>
            <a:r>
              <a:rPr lang="es-ES" sz="1800" dirty="0" err="1"/>
              <a:t>processing</a:t>
            </a:r>
            <a:r>
              <a:rPr lang="es-ES" sz="1800" dirty="0"/>
              <a:t>: a </a:t>
            </a:r>
            <a:r>
              <a:rPr lang="es-ES" sz="1800" dirty="0" err="1"/>
              <a:t>filter</a:t>
            </a:r>
            <a:r>
              <a:rPr lang="es-ES" sz="1800" dirty="0"/>
              <a:t> </a:t>
            </a:r>
            <a:r>
              <a:rPr lang="es-ES" sz="1800" dirty="0" err="1"/>
              <a:t>modifies</a:t>
            </a:r>
            <a:r>
              <a:rPr lang="es-ES" sz="1800" dirty="0"/>
              <a:t> </a:t>
            </a:r>
            <a:r>
              <a:rPr lang="es-ES" sz="1800" dirty="0" err="1"/>
              <a:t>the</a:t>
            </a:r>
            <a:r>
              <a:rPr lang="es-ES" sz="1800" dirty="0"/>
              <a:t> </a:t>
            </a:r>
            <a:r>
              <a:rPr lang="es-ES" sz="1800" dirty="0" err="1"/>
              <a:t>amplitude</a:t>
            </a:r>
            <a:r>
              <a:rPr lang="es-ES" sz="1800" dirty="0"/>
              <a:t> and pase </a:t>
            </a:r>
            <a:r>
              <a:rPr lang="es-ES" sz="1800" dirty="0" err="1"/>
              <a:t>components</a:t>
            </a:r>
            <a:r>
              <a:rPr lang="es-ES" sz="1800" dirty="0"/>
              <a:t> </a:t>
            </a:r>
            <a:r>
              <a:rPr lang="es-ES" sz="1800" dirty="0" err="1"/>
              <a:t>of</a:t>
            </a:r>
            <a:r>
              <a:rPr lang="es-ES" sz="1800" dirty="0"/>
              <a:t> a </a:t>
            </a:r>
            <a:r>
              <a:rPr lang="es-ES" sz="1800" dirty="0" err="1"/>
              <a:t>signal</a:t>
            </a:r>
            <a:r>
              <a:rPr lang="es-ES" sz="1800" dirty="0"/>
              <a:t>.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E20D3E-DC15-4819-AEFC-770150FE47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36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B9F6B6-BBC0-447A-8605-8F2B97AB1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259" y="2272770"/>
            <a:ext cx="2653876" cy="23836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4A55EC-54BE-4BE3-8634-869AE21A8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900" y="2322646"/>
            <a:ext cx="2688768" cy="23337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D293BC-76BA-4CC8-84C5-6CEFF83A5896}"/>
              </a:ext>
            </a:extLst>
          </p:cNvPr>
          <p:cNvSpPr txBox="1"/>
          <p:nvPr/>
        </p:nvSpPr>
        <p:spPr>
          <a:xfrm>
            <a:off x="1953490" y="4717236"/>
            <a:ext cx="16562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Ideal </a:t>
            </a:r>
            <a:r>
              <a:rPr lang="es-ES" dirty="0" err="1"/>
              <a:t>low-pass</a:t>
            </a:r>
            <a:r>
              <a:rPr lang="es-ES" dirty="0"/>
              <a:t> </a:t>
            </a:r>
            <a:r>
              <a:rPr lang="es-ES" dirty="0" err="1"/>
              <a:t>filter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EFC0F7-5995-44F6-B5D4-481BA6419964}"/>
              </a:ext>
            </a:extLst>
          </p:cNvPr>
          <p:cNvSpPr txBox="1"/>
          <p:nvPr/>
        </p:nvSpPr>
        <p:spPr>
          <a:xfrm>
            <a:off x="5037512" y="4717236"/>
            <a:ext cx="2909455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Ideal </a:t>
            </a:r>
            <a:r>
              <a:rPr lang="es-ES" dirty="0" err="1"/>
              <a:t>high-pass</a:t>
            </a:r>
            <a:r>
              <a:rPr lang="es-ES" dirty="0"/>
              <a:t> </a:t>
            </a:r>
            <a:r>
              <a:rPr lang="es-ES" dirty="0" err="1"/>
              <a:t>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2492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F5668-A5FB-46F1-AE3F-11D658093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band-</a:t>
            </a:r>
            <a:r>
              <a:rPr lang="es-ES" dirty="0" err="1"/>
              <a:t>pass</a:t>
            </a:r>
            <a:r>
              <a:rPr lang="es-ES" dirty="0"/>
              <a:t>/band-stop </a:t>
            </a:r>
            <a:r>
              <a:rPr lang="es-ES" dirty="0" err="1"/>
              <a:t>Filters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4CFDBA-51B0-41C8-A111-53E2B51574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800" dirty="0"/>
                  <a:t> is the cutoff frequency</a:t>
                </a:r>
              </a:p>
              <a:p>
                <a:r>
                  <a:rPr lang="en-US" sz="1800" dirty="0"/>
                  <a:t>Anti-aliasing filter (low-pass filter)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4CFDBA-51B0-41C8-A111-53E2B51574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4" t="-1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A1D94-25F8-489D-82BF-AA59808B72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37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6078B8-9F3C-4727-A8C8-7A99B8AE0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500" y="2105452"/>
            <a:ext cx="2793856" cy="25825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F2824C-ACB6-44E4-9A43-9DFB464D0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332" y="2123071"/>
            <a:ext cx="2821192" cy="25473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A978AB-FBD9-4094-9274-D5DF651B7C47}"/>
              </a:ext>
            </a:extLst>
          </p:cNvPr>
          <p:cNvSpPr txBox="1"/>
          <p:nvPr/>
        </p:nvSpPr>
        <p:spPr>
          <a:xfrm>
            <a:off x="1579419" y="4744825"/>
            <a:ext cx="1828799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Ideal band-</a:t>
            </a:r>
            <a:r>
              <a:rPr lang="es-ES" dirty="0" err="1"/>
              <a:t>pass</a:t>
            </a:r>
            <a:r>
              <a:rPr lang="es-ES" dirty="0"/>
              <a:t> </a:t>
            </a:r>
            <a:r>
              <a:rPr lang="es-ES" dirty="0" err="1"/>
              <a:t>filter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7395E3-457D-4172-BBD0-52A5BD59F1C8}"/>
              </a:ext>
            </a:extLst>
          </p:cNvPr>
          <p:cNvSpPr txBox="1"/>
          <p:nvPr/>
        </p:nvSpPr>
        <p:spPr>
          <a:xfrm>
            <a:off x="5129665" y="4740844"/>
            <a:ext cx="1828799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Ideal band-stop </a:t>
            </a:r>
            <a:r>
              <a:rPr lang="es-ES" dirty="0" err="1"/>
              <a:t>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1997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10589-A54B-4200-A742-55FB20354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Passband</a:t>
            </a:r>
            <a:r>
              <a:rPr lang="es-ES" dirty="0"/>
              <a:t>, </a:t>
            </a:r>
            <a:r>
              <a:rPr lang="es-ES" dirty="0" err="1"/>
              <a:t>stopband</a:t>
            </a:r>
            <a:r>
              <a:rPr lang="es-ES" dirty="0"/>
              <a:t> and </a:t>
            </a:r>
            <a:r>
              <a:rPr lang="es-ES" dirty="0" err="1"/>
              <a:t>trasition</a:t>
            </a:r>
            <a:r>
              <a:rPr lang="es-ES" dirty="0"/>
              <a:t> band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32629-65B1-4FB7-83DB-42CF0A6CF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6C085-5628-478D-B6E7-AB1A5D690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38</a:t>
            </a:fld>
            <a:endParaRPr lang="en-GB" noProof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1A68DA4-CEEE-4914-B5AE-4E2CF7CDE8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353324"/>
              </p:ext>
            </p:extLst>
          </p:nvPr>
        </p:nvGraphicFramePr>
        <p:xfrm>
          <a:off x="597005" y="1280472"/>
          <a:ext cx="798021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1560">
                  <a:extLst>
                    <a:ext uri="{9D8B030D-6E8A-4147-A177-3AD203B41FA5}">
                      <a16:colId xmlns:a16="http://schemas.microsoft.com/office/drawing/2014/main" val="869967165"/>
                    </a:ext>
                  </a:extLst>
                </a:gridCol>
                <a:gridCol w="6388658">
                  <a:extLst>
                    <a:ext uri="{9D8B030D-6E8A-4147-A177-3AD203B41FA5}">
                      <a16:colId xmlns:a16="http://schemas.microsoft.com/office/drawing/2014/main" val="2076097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400" dirty="0" err="1"/>
                        <a:t>Characteristic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err="1"/>
                        <a:t>Description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23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err="1"/>
                        <a:t>Passband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Unity </a:t>
                      </a:r>
                      <a:r>
                        <a:rPr lang="es-ES" sz="1400" dirty="0" err="1"/>
                        <a:t>gain</a:t>
                      </a:r>
                      <a:r>
                        <a:rPr lang="es-ES" sz="1400" dirty="0"/>
                        <a:t> </a:t>
                      </a:r>
                      <a:r>
                        <a:rPr lang="es-ES" sz="1400" dirty="0" err="1"/>
                        <a:t>region</a:t>
                      </a:r>
                      <a:r>
                        <a:rPr lang="es-ES" sz="1400" dirty="0"/>
                        <a:t> (</a:t>
                      </a:r>
                      <a:r>
                        <a:rPr lang="es-ES" sz="1400" dirty="0" err="1"/>
                        <a:t>ideally</a:t>
                      </a:r>
                      <a:r>
                        <a:rPr lang="es-ES" sz="1400" dirty="0"/>
                        <a:t>): 0dB </a:t>
                      </a:r>
                      <a:r>
                        <a:rPr lang="es-ES" sz="1400" dirty="0" err="1"/>
                        <a:t>or</a:t>
                      </a:r>
                      <a:r>
                        <a:rPr lang="es-ES" sz="1400" dirty="0"/>
                        <a:t> 1non-dB </a:t>
                      </a:r>
                      <a:r>
                        <a:rPr lang="es-ES" sz="1400" dirty="0" err="1"/>
                        <a:t>magnitude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927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err="1"/>
                        <a:t>Stopband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err="1"/>
                        <a:t>Attenuation</a:t>
                      </a:r>
                      <a:r>
                        <a:rPr lang="es-ES" sz="1400" dirty="0"/>
                        <a:t> </a:t>
                      </a:r>
                      <a:r>
                        <a:rPr lang="es-ES" sz="1400" dirty="0" err="1"/>
                        <a:t>region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868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err="1"/>
                        <a:t>Transition</a:t>
                      </a:r>
                      <a:r>
                        <a:rPr lang="es-ES" sz="1400" dirty="0"/>
                        <a:t> Band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err="1"/>
                        <a:t>Region</a:t>
                      </a:r>
                      <a:r>
                        <a:rPr lang="es-ES" sz="1400" dirty="0"/>
                        <a:t> </a:t>
                      </a:r>
                      <a:r>
                        <a:rPr lang="es-ES" sz="1400" dirty="0" err="1"/>
                        <a:t>between</a:t>
                      </a:r>
                      <a:r>
                        <a:rPr lang="es-ES" sz="1400" dirty="0"/>
                        <a:t> </a:t>
                      </a:r>
                      <a:r>
                        <a:rPr lang="es-ES" sz="1400" dirty="0" err="1"/>
                        <a:t>passband</a:t>
                      </a:r>
                      <a:r>
                        <a:rPr lang="es-ES" sz="1400" dirty="0"/>
                        <a:t> and </a:t>
                      </a:r>
                      <a:r>
                        <a:rPr lang="es-ES" sz="1400" dirty="0" err="1"/>
                        <a:t>stopband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2235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err="1"/>
                        <a:t>Ripple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err="1"/>
                        <a:t>Amount</a:t>
                      </a:r>
                      <a:r>
                        <a:rPr lang="es-ES" sz="1400" dirty="0"/>
                        <a:t> </a:t>
                      </a:r>
                      <a:r>
                        <a:rPr lang="es-ES" sz="1400" dirty="0" err="1"/>
                        <a:t>of</a:t>
                      </a:r>
                      <a:r>
                        <a:rPr lang="es-ES" sz="1400" dirty="0"/>
                        <a:t> </a:t>
                      </a:r>
                      <a:r>
                        <a:rPr lang="es-ES" sz="1400" dirty="0" err="1"/>
                        <a:t>ripple</a:t>
                      </a:r>
                      <a:r>
                        <a:rPr lang="es-ES" sz="1400" dirty="0"/>
                        <a:t> </a:t>
                      </a:r>
                      <a:r>
                        <a:rPr lang="es-ES" sz="1400" dirty="0" err="1"/>
                        <a:t>tolerance</a:t>
                      </a:r>
                      <a:r>
                        <a:rPr lang="es-ES" sz="1400" dirty="0"/>
                        <a:t> </a:t>
                      </a:r>
                      <a:r>
                        <a:rPr lang="es-ES" sz="1400" dirty="0" err="1"/>
                        <a:t>allowed</a:t>
                      </a:r>
                      <a:r>
                        <a:rPr lang="es-ES" sz="1400" dirty="0"/>
                        <a:t> </a:t>
                      </a:r>
                      <a:r>
                        <a:rPr lang="es-ES" sz="1400" dirty="0" err="1"/>
                        <a:t>for</a:t>
                      </a:r>
                      <a:r>
                        <a:rPr lang="es-ES" sz="1400" dirty="0"/>
                        <a:t> </a:t>
                      </a:r>
                      <a:r>
                        <a:rPr lang="es-ES" sz="1400" dirty="0" err="1"/>
                        <a:t>filter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200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err="1"/>
                        <a:t>Filter</a:t>
                      </a:r>
                      <a:r>
                        <a:rPr lang="es-ES" sz="1400" dirty="0"/>
                        <a:t> </a:t>
                      </a:r>
                      <a:r>
                        <a:rPr lang="es-ES" sz="1400" dirty="0" err="1"/>
                        <a:t>order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err="1"/>
                        <a:t>Number</a:t>
                      </a:r>
                      <a:r>
                        <a:rPr lang="es-ES" sz="1400" dirty="0"/>
                        <a:t> </a:t>
                      </a:r>
                      <a:r>
                        <a:rPr lang="es-ES" sz="1400" dirty="0" err="1"/>
                        <a:t>of</a:t>
                      </a:r>
                      <a:r>
                        <a:rPr lang="es-ES" sz="1400" dirty="0"/>
                        <a:t> </a:t>
                      </a:r>
                      <a:r>
                        <a:rPr lang="es-ES" sz="1400" dirty="0" err="1"/>
                        <a:t>delay</a:t>
                      </a:r>
                      <a:r>
                        <a:rPr lang="es-ES" sz="1400" dirty="0"/>
                        <a:t> </a:t>
                      </a:r>
                      <a:r>
                        <a:rPr lang="es-ES" sz="1400" dirty="0" err="1"/>
                        <a:t>components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2470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err="1"/>
                        <a:t>Cutoff</a:t>
                      </a:r>
                      <a:r>
                        <a:rPr lang="es-ES" sz="1400" dirty="0"/>
                        <a:t> </a:t>
                      </a:r>
                      <a:r>
                        <a:rPr lang="es-ES" sz="1400" dirty="0" err="1"/>
                        <a:t>frequency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err="1"/>
                        <a:t>Frequency</a:t>
                      </a:r>
                      <a:r>
                        <a:rPr lang="es-ES" sz="1400" dirty="0"/>
                        <a:t> </a:t>
                      </a:r>
                      <a:r>
                        <a:rPr lang="es-ES" sz="1400" dirty="0" err="1"/>
                        <a:t>that</a:t>
                      </a:r>
                      <a:r>
                        <a:rPr lang="es-ES" sz="1400" dirty="0"/>
                        <a:t> determines </a:t>
                      </a:r>
                      <a:r>
                        <a:rPr lang="es-ES" sz="1400" dirty="0" err="1"/>
                        <a:t>where</a:t>
                      </a:r>
                      <a:r>
                        <a:rPr lang="es-ES" sz="1400" dirty="0"/>
                        <a:t> </a:t>
                      </a:r>
                      <a:r>
                        <a:rPr lang="es-ES" sz="1400" dirty="0" err="1"/>
                        <a:t>the</a:t>
                      </a:r>
                      <a:r>
                        <a:rPr lang="es-ES" sz="1400" dirty="0"/>
                        <a:t> </a:t>
                      </a:r>
                      <a:r>
                        <a:rPr lang="es-ES" sz="1400" dirty="0" err="1"/>
                        <a:t>passband</a:t>
                      </a:r>
                      <a:r>
                        <a:rPr lang="es-ES" sz="1400" dirty="0"/>
                        <a:t> and </a:t>
                      </a:r>
                      <a:r>
                        <a:rPr lang="es-ES" sz="1400" dirty="0" err="1"/>
                        <a:t>stopband</a:t>
                      </a:r>
                      <a:r>
                        <a:rPr lang="es-ES" sz="1400" dirty="0"/>
                        <a:t> Will </a:t>
                      </a:r>
                      <a:r>
                        <a:rPr lang="es-ES" sz="1400" dirty="0" err="1"/>
                        <a:t>begin</a:t>
                      </a:r>
                      <a:r>
                        <a:rPr lang="es-ES" sz="1400" dirty="0"/>
                        <a:t> and </a:t>
                      </a:r>
                      <a:r>
                        <a:rPr lang="es-ES" sz="1400" dirty="0" err="1"/>
                        <a:t>end</a:t>
                      </a:r>
                      <a:r>
                        <a:rPr lang="es-ES" sz="1400" dirty="0"/>
                        <a:t>.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045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9803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D95F-16CC-4ED8-B599-12AB536F9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Filter</a:t>
            </a:r>
            <a:r>
              <a:rPr lang="es-ES" dirty="0"/>
              <a:t> </a:t>
            </a:r>
            <a:r>
              <a:rPr lang="es-ES" dirty="0" err="1"/>
              <a:t>sharpness</a:t>
            </a:r>
            <a:r>
              <a:rPr lang="es-ES" dirty="0"/>
              <a:t> and </a:t>
            </a:r>
            <a:r>
              <a:rPr lang="es-ES" dirty="0" err="1"/>
              <a:t>ripple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C5C69-A18D-45B4-B95E-B0421521D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800" y="1280472"/>
            <a:ext cx="4407783" cy="3263504"/>
          </a:xfrm>
        </p:spPr>
        <p:txBody>
          <a:bodyPr/>
          <a:lstStyle/>
          <a:p>
            <a:r>
              <a:rPr lang="es-ES" sz="1800" dirty="0" err="1"/>
              <a:t>Sharpness</a:t>
            </a:r>
            <a:r>
              <a:rPr lang="es-ES" sz="1800" dirty="0"/>
              <a:t>: </a:t>
            </a:r>
            <a:r>
              <a:rPr lang="es-ES" sz="1800" dirty="0" err="1"/>
              <a:t>closeness</a:t>
            </a:r>
            <a:r>
              <a:rPr lang="es-ES" sz="1800" dirty="0"/>
              <a:t> </a:t>
            </a:r>
            <a:r>
              <a:rPr lang="es-ES" sz="1800" dirty="0" err="1"/>
              <a:t>to</a:t>
            </a:r>
            <a:r>
              <a:rPr lang="es-ES" sz="1800" dirty="0"/>
              <a:t> a </a:t>
            </a:r>
            <a:r>
              <a:rPr lang="es-ES" sz="1800" dirty="0" err="1"/>
              <a:t>brick-wall</a:t>
            </a:r>
            <a:r>
              <a:rPr lang="es-ES" sz="1800" dirty="0"/>
              <a:t> </a:t>
            </a:r>
            <a:r>
              <a:rPr lang="es-ES" sz="1800" dirty="0" err="1"/>
              <a:t>filter</a:t>
            </a:r>
            <a:r>
              <a:rPr lang="es-ES" sz="1800" dirty="0"/>
              <a:t>. </a:t>
            </a:r>
            <a:r>
              <a:rPr lang="es-ES" sz="1800" dirty="0" err="1"/>
              <a:t>The</a:t>
            </a:r>
            <a:r>
              <a:rPr lang="es-ES" sz="1800" dirty="0"/>
              <a:t> </a:t>
            </a:r>
            <a:r>
              <a:rPr lang="es-ES" sz="1800" dirty="0" err="1"/>
              <a:t>sharper</a:t>
            </a:r>
            <a:r>
              <a:rPr lang="es-ES" sz="1800" dirty="0"/>
              <a:t> </a:t>
            </a:r>
            <a:r>
              <a:rPr lang="es-ES" sz="1800" dirty="0" err="1"/>
              <a:t>the</a:t>
            </a:r>
            <a:r>
              <a:rPr lang="es-ES" sz="1800" dirty="0"/>
              <a:t> more </a:t>
            </a:r>
            <a:r>
              <a:rPr lang="es-ES" sz="1800" dirty="0" err="1"/>
              <a:t>delay</a:t>
            </a:r>
            <a:r>
              <a:rPr lang="es-ES" sz="1800" dirty="0"/>
              <a:t> </a:t>
            </a:r>
            <a:r>
              <a:rPr lang="es-ES" sz="1800" dirty="0" err="1"/>
              <a:t>components</a:t>
            </a:r>
            <a:r>
              <a:rPr lang="es-ES" sz="1800" dirty="0"/>
              <a:t> are </a:t>
            </a:r>
            <a:r>
              <a:rPr lang="es-ES" sz="1800" dirty="0" err="1"/>
              <a:t>needed</a:t>
            </a:r>
            <a:r>
              <a:rPr lang="es-ES" sz="1800" dirty="0"/>
              <a:t> (</a:t>
            </a:r>
            <a:r>
              <a:rPr lang="es-ES" sz="1800" dirty="0" err="1"/>
              <a:t>higher</a:t>
            </a:r>
            <a:r>
              <a:rPr lang="es-ES" sz="1800" dirty="0"/>
              <a:t> </a:t>
            </a:r>
            <a:r>
              <a:rPr lang="es-ES" sz="1800" dirty="0" err="1"/>
              <a:t>order</a:t>
            </a:r>
            <a:r>
              <a:rPr lang="es-ES" sz="1800" dirty="0"/>
              <a:t> </a:t>
            </a:r>
            <a:r>
              <a:rPr lang="es-ES" sz="1800" dirty="0" err="1"/>
              <a:t>filter</a:t>
            </a:r>
            <a:r>
              <a:rPr lang="es-ES" sz="1800" dirty="0"/>
              <a:t>)</a:t>
            </a:r>
          </a:p>
          <a:p>
            <a:r>
              <a:rPr lang="es-ES" sz="1800" dirty="0" err="1"/>
              <a:t>Ripple</a:t>
            </a:r>
            <a:r>
              <a:rPr lang="es-ES" sz="1800" dirty="0"/>
              <a:t>: </a:t>
            </a:r>
            <a:r>
              <a:rPr lang="es-ES" sz="1800" dirty="0" err="1"/>
              <a:t>amount</a:t>
            </a:r>
            <a:r>
              <a:rPr lang="es-ES" sz="1800" dirty="0"/>
              <a:t> </a:t>
            </a:r>
            <a:r>
              <a:rPr lang="es-ES" sz="1800" dirty="0" err="1"/>
              <a:t>of</a:t>
            </a:r>
            <a:r>
              <a:rPr lang="es-ES" sz="1800" dirty="0"/>
              <a:t> </a:t>
            </a:r>
            <a:r>
              <a:rPr lang="es-ES" sz="1800" dirty="0" err="1"/>
              <a:t>wiggle</a:t>
            </a:r>
            <a:r>
              <a:rPr lang="es-ES" sz="1800" dirty="0"/>
              <a:t> in </a:t>
            </a:r>
            <a:r>
              <a:rPr lang="es-ES" sz="1800" dirty="0" err="1"/>
              <a:t>the</a:t>
            </a:r>
            <a:r>
              <a:rPr lang="es-ES" sz="1800" dirty="0"/>
              <a:t> </a:t>
            </a:r>
            <a:r>
              <a:rPr lang="es-ES" sz="1800" dirty="0" err="1"/>
              <a:t>passband</a:t>
            </a:r>
            <a:r>
              <a:rPr lang="es-ES" sz="1800" dirty="0"/>
              <a:t> </a:t>
            </a:r>
            <a:r>
              <a:rPr lang="es-ES" sz="1800" dirty="0" err="1"/>
              <a:t>region</a:t>
            </a:r>
            <a:r>
              <a:rPr lang="es-ES" sz="1800" dirty="0"/>
              <a:t>.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7F401-9A6D-4B66-8C96-3B7C99DE0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39</a:t>
            </a:fld>
            <a:endParaRPr lang="en-GB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8F9DF8-7688-4893-AC30-D5B0B560A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347" y="1517897"/>
            <a:ext cx="3856382" cy="278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10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E084C-084A-4EB6-A214-03B694C11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Spectrum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4EA17-6DA0-4899-A0FC-C1084FE8C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Usually, we represent only the positive ones.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EB979-E9C5-494C-91A5-346D5EF5F5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4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8370FA-9B2D-4A5C-8191-F746A55EF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635" y="1612335"/>
            <a:ext cx="2818912" cy="2040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D6DE2A-7899-4B26-A15B-FE154AD50B5F}"/>
              </a:ext>
            </a:extLst>
          </p:cNvPr>
          <p:cNvSpPr txBox="1"/>
          <p:nvPr/>
        </p:nvSpPr>
        <p:spPr>
          <a:xfrm>
            <a:off x="668118" y="2094627"/>
            <a:ext cx="3583032" cy="646331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0" dirty="0">
                <a:effectLst/>
                <a:latin typeface="Consolas" panose="020B0609020204030204" pitchFamily="49" charset="0"/>
              </a:rPr>
              <a:t>X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fft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(x)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magnitude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np.abs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(X)[: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(x)//2]/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(x)</a:t>
            </a:r>
          </a:p>
          <a:p>
            <a:r>
              <a:rPr lang="en-US" sz="1200" b="0" dirty="0" err="1">
                <a:effectLst/>
                <a:latin typeface="Consolas" panose="020B0609020204030204" pitchFamily="49" charset="0"/>
              </a:rPr>
              <a:t>faxis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np.arange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(X))*(fs/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(X))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9CA8BA-FFA8-4433-A481-DB84946D19A9}"/>
              </a:ext>
            </a:extLst>
          </p:cNvPr>
          <p:cNvSpPr txBox="1"/>
          <p:nvPr/>
        </p:nvSpPr>
        <p:spPr>
          <a:xfrm>
            <a:off x="469336" y="3790059"/>
            <a:ext cx="78867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 err="1"/>
              <a:t>Describes</a:t>
            </a:r>
            <a:r>
              <a:rPr lang="fi-FI" sz="1600" dirty="0"/>
              <a:t>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signal</a:t>
            </a:r>
            <a:r>
              <a:rPr lang="fi-FI" sz="1600" dirty="0"/>
              <a:t> as a </a:t>
            </a:r>
            <a:r>
              <a:rPr lang="fi-FI" sz="1600" dirty="0" err="1"/>
              <a:t>function</a:t>
            </a:r>
            <a:r>
              <a:rPr lang="fi-FI" sz="1600" dirty="0"/>
              <a:t> of </a:t>
            </a:r>
            <a:r>
              <a:rPr lang="fi-FI" sz="1600" dirty="0" err="1"/>
              <a:t>frequency</a:t>
            </a:r>
            <a:r>
              <a:rPr lang="fi-FI" sz="1600" dirty="0"/>
              <a:t>.</a:t>
            </a:r>
          </a:p>
          <a:p>
            <a:pPr marL="285750" indent="-91440">
              <a:buFont typeface="Arial" panose="020B0604020202020204" pitchFamily="34" charset="0"/>
              <a:buChar char="•"/>
            </a:pPr>
            <a:r>
              <a:rPr lang="en-US" sz="1600" b="1" dirty="0"/>
              <a:t>White noise</a:t>
            </a:r>
            <a:r>
              <a:rPr lang="en-US" sz="1600" dirty="0"/>
              <a:t>: a signal where the average spectrum is flat. </a:t>
            </a:r>
          </a:p>
          <a:p>
            <a:pPr marL="285750" indent="-91440">
              <a:buFont typeface="Arial" panose="020B0604020202020204" pitchFamily="34" charset="0"/>
              <a:buChar char="•"/>
            </a:pPr>
            <a:r>
              <a:rPr lang="en-US" sz="1600" b="1" dirty="0"/>
              <a:t>Pink noise</a:t>
            </a:r>
            <a:r>
              <a:rPr lang="en-US" sz="1600" dirty="0"/>
              <a:t>: a signal that has a spectrum with a 3-dB/octave decay towards high frequencies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15971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5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Filterbanks </a:t>
            </a:r>
            <a:endParaRPr dirty="0"/>
          </a:p>
        </p:txBody>
      </p:sp>
      <p:sp>
        <p:nvSpPr>
          <p:cNvPr id="479" name="Google Shape;479;p65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t" anchorCtr="0">
            <a:noAutofit/>
          </a:bodyPr>
          <a:lstStyle/>
          <a:p>
            <a:pPr marL="139697" indent="0">
              <a:spcBef>
                <a:spcPts val="800"/>
              </a:spcBef>
              <a:buSzPts val="1400"/>
              <a:buNone/>
            </a:pPr>
            <a:r>
              <a:rPr lang="en" sz="1600" dirty="0"/>
              <a:t>Structure that mimic the </a:t>
            </a:r>
            <a:r>
              <a:rPr lang="en" sz="1600" b="1" dirty="0"/>
              <a:t>critical band sctructure of the auditory filter bank</a:t>
            </a:r>
            <a:r>
              <a:rPr lang="en" sz="1600" dirty="0"/>
              <a:t>. A filter bank is a parallel bank of bandpass filters covering the audio spectrum.</a:t>
            </a:r>
          </a:p>
          <a:p>
            <a:pPr marL="139697" indent="0">
              <a:spcBef>
                <a:spcPts val="800"/>
              </a:spcBef>
              <a:buSzPts val="1400"/>
              <a:buNone/>
            </a:pPr>
            <a:r>
              <a:rPr lang="en" sz="1600" dirty="0"/>
              <a:t>Transforms the broadband time-domain input signal into multiple time-domain narrowband signals</a:t>
            </a:r>
            <a:r>
              <a:rPr lang="en" sz="1600" b="1" dirty="0"/>
              <a:t>. </a:t>
            </a:r>
            <a:endParaRPr sz="1600" b="1" dirty="0"/>
          </a:p>
          <a:p>
            <a:pPr marL="139697" indent="0">
              <a:spcBef>
                <a:spcPts val="0"/>
              </a:spcBef>
              <a:buSzPts val="1400"/>
              <a:buNone/>
            </a:pPr>
            <a:endParaRPr lang="en" sz="1600" dirty="0"/>
          </a:p>
          <a:p>
            <a:pPr marL="0" indent="0">
              <a:spcBef>
                <a:spcPts val="800"/>
              </a:spcBef>
              <a:buNone/>
            </a:pPr>
            <a:endParaRPr dirty="0"/>
          </a:p>
          <a:p>
            <a:pPr marL="0" indent="0">
              <a:spcBef>
                <a:spcPts val="800"/>
              </a:spcBef>
              <a:buNone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3EFD56-3593-4B73-8797-42BA90BFB6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40</a:t>
            </a:fld>
            <a:endParaRPr lang="en-GB" noProof="0"/>
          </a:p>
        </p:txBody>
      </p:sp>
      <p:pic>
        <p:nvPicPr>
          <p:cNvPr id="6" name="Google Shape;384;p54">
            <a:extLst>
              <a:ext uri="{FF2B5EF4-FFF2-40B4-BE49-F238E27FC236}">
                <a16:creationId xmlns:a16="http://schemas.microsoft.com/office/drawing/2014/main" id="{4F39E699-8C5F-423A-8691-5C214BCB128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2091" y="2526225"/>
            <a:ext cx="5266198" cy="2341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4863D-2B78-45B9-8218-820BDBDE9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Filterbanks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1D49D-9ED2-4904-AF55-7A84BC815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When used in conjunction with a perceptual model it can play an important role in the identification of perceptual irrelevancies.</a:t>
            </a:r>
          </a:p>
          <a:p>
            <a:pPr lvl="1"/>
            <a:r>
              <a:rPr lang="en-US" sz="1600" dirty="0"/>
              <a:t>The human auditory system performs </a:t>
            </a:r>
            <a:r>
              <a:rPr lang="en-US" sz="1600" b="1" dirty="0"/>
              <a:t>frequency analysis</a:t>
            </a:r>
            <a:r>
              <a:rPr lang="en-US" sz="1600" dirty="0"/>
              <a:t>.</a:t>
            </a:r>
          </a:p>
          <a:p>
            <a:pPr lvl="1"/>
            <a:r>
              <a:rPr lang="en-US" sz="1600" b="1" dirty="0"/>
              <a:t>Critical bands</a:t>
            </a:r>
            <a:r>
              <a:rPr lang="en-US" sz="1600" dirty="0"/>
              <a:t> in hearing, structure of the inner ear.</a:t>
            </a:r>
          </a:p>
          <a:p>
            <a:pPr lvl="1"/>
            <a:r>
              <a:rPr lang="en-US" sz="1600" dirty="0"/>
              <a:t>One reason why we encounter </a:t>
            </a:r>
            <a:r>
              <a:rPr lang="en-US" sz="1600" dirty="0" err="1"/>
              <a:t>filterbanks</a:t>
            </a:r>
            <a:r>
              <a:rPr lang="en-US" sz="1600" dirty="0"/>
              <a:t> in many audio processing applications.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A881B-5F12-4318-8A9B-19DEF58A63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41</a:t>
            </a:fld>
            <a:endParaRPr lang="en-GB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990D0A-645B-4033-95D3-D51F9A6F0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261" y="2949748"/>
            <a:ext cx="3607850" cy="18265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A5C984-5B95-451C-8A49-D39DB4CA868C}"/>
              </a:ext>
            </a:extLst>
          </p:cNvPr>
          <p:cNvSpPr txBox="1"/>
          <p:nvPr/>
        </p:nvSpPr>
        <p:spPr>
          <a:xfrm>
            <a:off x="411858" y="2949748"/>
            <a:ext cx="4572000" cy="1918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697" indent="0">
              <a:spcBef>
                <a:spcPts val="0"/>
              </a:spcBef>
              <a:buSzPts val="1400"/>
              <a:buNone/>
            </a:pPr>
            <a:r>
              <a:rPr lang="en-US" sz="1600" b="1" dirty="0"/>
              <a:t>Applications in</a:t>
            </a:r>
            <a:r>
              <a:rPr lang="en-US" sz="1600" dirty="0"/>
              <a:t>: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Perceptual audio coding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Multi-band equalizers</a:t>
            </a:r>
          </a:p>
          <a:p>
            <a:pPr lvl="1">
              <a:spcBef>
                <a:spcPts val="0"/>
              </a:spcBef>
            </a:pPr>
            <a:r>
              <a:rPr lang="en-US" sz="1600" dirty="0" err="1"/>
              <a:t>Bandwise</a:t>
            </a:r>
            <a:r>
              <a:rPr lang="en-US" sz="1600" dirty="0"/>
              <a:t> dynamic range control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Machine hearing and audio content analysis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Signal enhancement</a:t>
            </a:r>
          </a:p>
          <a:p>
            <a:pPr marL="457189" indent="0">
              <a:spcBef>
                <a:spcPts val="800"/>
              </a:spcBef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366035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39F2E-7348-4999-BF7A-F12231032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Parameters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9F058-F00F-459B-A528-8B0EAFAC6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" lvl="0" indent="-9144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-US" sz="1600" b="1" dirty="0"/>
              <a:t>Frequency resolution</a:t>
            </a:r>
            <a:r>
              <a:rPr lang="en-US" sz="1600" dirty="0"/>
              <a:t>: </a:t>
            </a:r>
          </a:p>
          <a:p>
            <a:pPr marL="328374" lvl="2" indent="-91440">
              <a:spcBef>
                <a:spcPts val="0"/>
              </a:spcBef>
              <a:buSzPts val="1400"/>
            </a:pPr>
            <a:r>
              <a:rPr lang="en-US" sz="1600" dirty="0"/>
              <a:t>Low resolution filter banks (e.g. 32 </a:t>
            </a:r>
            <a:r>
              <a:rPr lang="en-US" sz="1600" dirty="0" err="1"/>
              <a:t>subbands</a:t>
            </a:r>
            <a:r>
              <a:rPr lang="en-US" sz="1600" dirty="0"/>
              <a:t>), often called </a:t>
            </a:r>
            <a:r>
              <a:rPr lang="en-US" sz="1600" dirty="0" err="1"/>
              <a:t>subband</a:t>
            </a:r>
            <a:r>
              <a:rPr lang="en-US" sz="1600" dirty="0"/>
              <a:t> coders: quantization module usually works on blocks in time direction</a:t>
            </a:r>
          </a:p>
          <a:p>
            <a:pPr marL="328374" lvl="2" indent="-91440">
              <a:spcBef>
                <a:spcPts val="0"/>
              </a:spcBef>
              <a:buSzPts val="1400"/>
            </a:pPr>
            <a:r>
              <a:rPr lang="en-US" sz="1600" dirty="0"/>
              <a:t>High frequency resolution filter banks (e.g. 512 </a:t>
            </a:r>
            <a:r>
              <a:rPr lang="en-US" sz="1600" dirty="0" err="1"/>
              <a:t>subbands</a:t>
            </a:r>
            <a:r>
              <a:rPr lang="en-US" sz="1600" dirty="0"/>
              <a:t>), often called transform coders: quantization module usually works by combining adjacent frequency lines (recent coders)</a:t>
            </a:r>
          </a:p>
          <a:p>
            <a:pPr marL="328374" lvl="2" indent="-91440">
              <a:spcBef>
                <a:spcPts val="0"/>
              </a:spcBef>
              <a:buSzPts val="1400"/>
            </a:pPr>
            <a:r>
              <a:rPr lang="en-US" sz="1600" dirty="0"/>
              <a:t>Mathematically, all transforms used in audio coding systems can be seen as filter banks (distinction makes no sense theoretically)</a:t>
            </a:r>
          </a:p>
          <a:p>
            <a:pPr marL="91440" lvl="0" indent="-9144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-US" sz="1600" b="1" dirty="0"/>
              <a:t>Perfect reconstruction:</a:t>
            </a:r>
            <a:endParaRPr lang="en-US" sz="1600" dirty="0"/>
          </a:p>
          <a:p>
            <a:pPr marL="328374" lvl="2" indent="-91440">
              <a:spcBef>
                <a:spcPts val="0"/>
              </a:spcBef>
              <a:buSzPts val="1400"/>
            </a:pPr>
            <a:r>
              <a:rPr lang="en-US" sz="1600" dirty="0"/>
              <a:t>Enable lossless reconstruction of the input signal in an analysis/synthesis system, if quantization is not used</a:t>
            </a:r>
          </a:p>
          <a:p>
            <a:pPr marL="328374" lvl="2" indent="-91440">
              <a:spcBef>
                <a:spcPts val="0"/>
              </a:spcBef>
              <a:buSzPts val="1400"/>
            </a:pPr>
            <a:r>
              <a:rPr lang="en-US" sz="1600" dirty="0"/>
              <a:t>Simplifies the design of the other parts of a coding system</a:t>
            </a:r>
          </a:p>
          <a:p>
            <a:pPr marL="328374" lvl="2" indent="-91440">
              <a:spcBef>
                <a:spcPts val="0"/>
              </a:spcBef>
              <a:buSzPts val="1400"/>
            </a:pPr>
            <a:r>
              <a:rPr lang="en-US" sz="1600" dirty="0"/>
              <a:t>Usually either perfect or near perfect reconstruction filter banks are used</a:t>
            </a: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lang="en-US" sz="1600" dirty="0"/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0F907-0E39-4994-B6CA-3CBA1EEFAC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42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319991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B11E8-2181-45A8-8786-ABF647323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Filterbank</a:t>
            </a:r>
            <a:r>
              <a:rPr lang="es-ES" dirty="0"/>
              <a:t> </a:t>
            </a:r>
            <a:r>
              <a:rPr lang="es-ES" dirty="0" err="1"/>
              <a:t>parameters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47A82-8676-4A75-8113-5D8480D9B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b="1" dirty="0"/>
              <a:t>Uniform or non-uniform frequency resolution</a:t>
            </a:r>
          </a:p>
          <a:p>
            <a:pPr lvl="1"/>
            <a:r>
              <a:rPr lang="en-US" sz="1600" dirty="0"/>
              <a:t>Non-uniform frequency resolution is closer to the characteristics of the human auditory system</a:t>
            </a:r>
          </a:p>
          <a:p>
            <a:pPr lvl="1"/>
            <a:r>
              <a:rPr lang="en-US" sz="1600" dirty="0"/>
              <a:t>In practice, uniform resolution filter banks have been more successful (simplifies the coder design)</a:t>
            </a:r>
          </a:p>
          <a:p>
            <a:r>
              <a:rPr lang="en-US" sz="1600" b="1" dirty="0"/>
              <a:t>Static or adaptive</a:t>
            </a:r>
            <a:endParaRPr lang="en-US" sz="1600" dirty="0"/>
          </a:p>
          <a:p>
            <a:pPr lvl="1"/>
            <a:r>
              <a:rPr lang="en-US" sz="1600" dirty="0"/>
              <a:t>Quantization error spreads in time over the entire synthesis window</a:t>
            </a:r>
          </a:p>
          <a:p>
            <a:pPr lvl="1"/>
            <a:r>
              <a:rPr lang="en-US" sz="1600" dirty="0"/>
              <a:t>Pre-echo can be avoided if filter bank is not static but switches between different time-/frequency resolutions </a:t>
            </a:r>
          </a:p>
          <a:p>
            <a:pPr lvl="2"/>
            <a:r>
              <a:rPr lang="en-US" sz="1300" dirty="0"/>
              <a:t>Example: adaptive window switching where the system switches to a shorter window in transient-like moments of change</a:t>
            </a:r>
          </a:p>
          <a:p>
            <a:pPr marL="91440" lvl="0" indent="-9144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-US" sz="1600" b="1" dirty="0"/>
              <a:t>Prototype window </a:t>
            </a:r>
            <a:r>
              <a:rPr lang="en-US" sz="1600" dirty="0"/>
              <a:t>(windowing of the time frame)</a:t>
            </a:r>
          </a:p>
          <a:p>
            <a:pPr marL="328374" lvl="2" indent="-91440">
              <a:spcBef>
                <a:spcPts val="0"/>
              </a:spcBef>
              <a:buSzPts val="1400"/>
            </a:pPr>
            <a:r>
              <a:rPr lang="en-US" sz="1600" dirty="0"/>
              <a:t>Especially at low bit rates, characteristics of the analysis/synthesis prototype window are a key performance factor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6D790-5BFB-49AB-8190-BEADF2D1D7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43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832056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C1D2E-F4E0-4767-B9FF-84E55D7BD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Filterbanks</a:t>
            </a:r>
            <a:r>
              <a:rPr lang="es-ES" dirty="0"/>
              <a:t> in use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AD934-9A1C-4566-B530-6B0E8C2AB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800" y="1280472"/>
            <a:ext cx="5552673" cy="3263504"/>
          </a:xfrm>
        </p:spPr>
        <p:txBody>
          <a:bodyPr/>
          <a:lstStyle/>
          <a:p>
            <a:r>
              <a:rPr lang="en-US" sz="1400" dirty="0"/>
              <a:t>MPEG-1 Audio prototype LP filter</a:t>
            </a:r>
          </a:p>
          <a:p>
            <a:pPr lvl="1"/>
            <a:r>
              <a:rPr lang="en-US" sz="1400" dirty="0"/>
              <a:t>A low pass prototype filter is modulated with cosine function; we obtain for each frequency band a bandpass filter</a:t>
            </a:r>
          </a:p>
          <a:p>
            <a:pPr lvl="1"/>
            <a:r>
              <a:rPr lang="en-US" sz="1400" dirty="0"/>
              <a:t>Prototype filter design is flexible</a:t>
            </a:r>
          </a:p>
          <a:p>
            <a:pPr lvl="1"/>
            <a:r>
              <a:rPr lang="en-US" sz="1400" dirty="0"/>
              <a:t>MPEG-1 audio: 511-tap prototype filter, very steep response </a:t>
            </a:r>
          </a:p>
          <a:p>
            <a:pPr lvl="1"/>
            <a:r>
              <a:rPr lang="en-US" sz="1400" dirty="0"/>
              <a:t>Reasonable trade-off between time behavior and frequency resolution</a:t>
            </a:r>
          </a:p>
          <a:p>
            <a:r>
              <a:rPr lang="en-US" sz="1400" b="1" dirty="0"/>
              <a:t>Transforms</a:t>
            </a:r>
          </a:p>
          <a:p>
            <a:pPr lvl="1"/>
            <a:r>
              <a:rPr lang="en-US" sz="1400" dirty="0"/>
              <a:t>In practice, modern encoders use MDCT as primary signal to be encoded</a:t>
            </a:r>
          </a:p>
          <a:p>
            <a:pPr lvl="1"/>
            <a:r>
              <a:rPr lang="en-US" sz="1400" dirty="0"/>
              <a:t>Window takes the part of a prototype filter, the transform modulates the filtered signal into the baseband</a:t>
            </a:r>
          </a:p>
          <a:p>
            <a:pPr lvl="1"/>
            <a:r>
              <a:rPr lang="en-US" sz="1400" dirty="0"/>
              <a:t>MPEG-2 AAC, HE-AAC, OPUS</a:t>
            </a:r>
          </a:p>
          <a:p>
            <a:pPr lvl="1"/>
            <a:r>
              <a:rPr lang="en-US" sz="1400" dirty="0"/>
              <a:t>MDCT : </a:t>
            </a:r>
          </a:p>
          <a:p>
            <a:pPr lvl="2"/>
            <a:r>
              <a:rPr lang="en-US" sz="1200" dirty="0"/>
              <a:t>Window function is constructed in such a way that it satisfies the perfect reconstruction condition:</a:t>
            </a:r>
          </a:p>
          <a:p>
            <a:pPr lvl="2"/>
            <a:r>
              <a:rPr lang="en-US" sz="1200" dirty="0"/>
              <a:t>Critical sampling and overlapping frames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110BF-0BEB-4C6E-B278-711D33E46B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44</a:t>
            </a:fld>
            <a:endParaRPr lang="en-GB" noProof="0"/>
          </a:p>
        </p:txBody>
      </p:sp>
      <p:pic>
        <p:nvPicPr>
          <p:cNvPr id="5" name="Google Shape;403;p57">
            <a:extLst>
              <a:ext uri="{FF2B5EF4-FFF2-40B4-BE49-F238E27FC236}">
                <a16:creationId xmlns:a16="http://schemas.microsoft.com/office/drawing/2014/main" id="{C514435A-E64C-4561-906A-D055581FF83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06381" y="1280472"/>
            <a:ext cx="1395725" cy="100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04;p57">
            <a:extLst>
              <a:ext uri="{FF2B5EF4-FFF2-40B4-BE49-F238E27FC236}">
                <a16:creationId xmlns:a16="http://schemas.microsoft.com/office/drawing/2014/main" id="{52EDCCD5-61C3-4D7B-94BE-18023AFDD77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6426" y="1267677"/>
            <a:ext cx="1395725" cy="994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05;p57">
            <a:extLst>
              <a:ext uri="{FF2B5EF4-FFF2-40B4-BE49-F238E27FC236}">
                <a16:creationId xmlns:a16="http://schemas.microsoft.com/office/drawing/2014/main" id="{6211C0DC-9107-4138-8337-CA45AC7AADD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1203" y="2362073"/>
            <a:ext cx="3293501" cy="2317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98558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8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Analysis filterbank</a:t>
            </a:r>
            <a:endParaRPr dirty="0"/>
          </a:p>
        </p:txBody>
      </p:sp>
      <p:sp>
        <p:nvSpPr>
          <p:cNvPr id="499" name="Google Shape;499;p68"/>
          <p:cNvSpPr txBox="1">
            <a:spLocks noGrp="1"/>
          </p:cNvSpPr>
          <p:nvPr>
            <p:ph type="body" idx="1"/>
          </p:nvPr>
        </p:nvSpPr>
        <p:spPr>
          <a:xfrm>
            <a:off x="322500" y="1280475"/>
            <a:ext cx="6008100" cy="3586800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t" anchorCtr="0">
            <a:noAutofit/>
          </a:bodyPr>
          <a:lstStyle/>
          <a:p>
            <a:pPr marL="457189" indent="-317492">
              <a:spcBef>
                <a:spcPts val="800"/>
              </a:spcBef>
              <a:buSzPts val="1400"/>
            </a:pPr>
            <a:r>
              <a:rPr lang="en" sz="1400" dirty="0"/>
              <a:t>What happens in the analysis filterbank?</a:t>
            </a:r>
            <a:endParaRPr sz="1400" dirty="0"/>
          </a:p>
          <a:p>
            <a:pPr marL="914378" lvl="1" indent="-317492">
              <a:spcBef>
                <a:spcPts val="0"/>
              </a:spcBef>
              <a:buSzPts val="1400"/>
            </a:pPr>
            <a:r>
              <a:rPr lang="en" sz="1400" dirty="0"/>
              <a:t>LP + 2 : Lowpass filter and downsample by factor 2</a:t>
            </a:r>
            <a:endParaRPr sz="1400" dirty="0"/>
          </a:p>
          <a:p>
            <a:pPr marL="914378" lvl="1" indent="-317492">
              <a:spcBef>
                <a:spcPts val="0"/>
              </a:spcBef>
              <a:buSzPts val="1400"/>
            </a:pPr>
            <a:r>
              <a:rPr lang="en" sz="1400" dirty="0"/>
              <a:t>HP + 2 : Highpass filter and downsample by factor 2</a:t>
            </a:r>
            <a:endParaRPr sz="1400" dirty="0"/>
          </a:p>
          <a:p>
            <a:pPr marL="0" indent="0">
              <a:spcBef>
                <a:spcPts val="800"/>
              </a:spcBef>
              <a:buNone/>
            </a:pPr>
            <a:endParaRPr sz="1400" dirty="0"/>
          </a:p>
          <a:p>
            <a:pPr marL="457189" indent="-317492">
              <a:spcBef>
                <a:spcPts val="800"/>
              </a:spcBef>
              <a:buSzPts val="1400"/>
            </a:pPr>
            <a:r>
              <a:rPr lang="en" sz="1400" dirty="0"/>
              <a:t>When the upper half-band [fs/4 fs/2] is decimated, it is aliased (mirrored) to the lower frequencies [0 fs/4]</a:t>
            </a:r>
            <a:endParaRPr sz="1400" dirty="0"/>
          </a:p>
          <a:p>
            <a:pPr marL="914378" lvl="1" indent="-317492">
              <a:spcBef>
                <a:spcPts val="0"/>
              </a:spcBef>
              <a:buSzPts val="1400"/>
            </a:pPr>
            <a:r>
              <a:rPr lang="en" sz="1400" dirty="0"/>
              <a:t>The aliasing does not corrupt spectral information since the lower frequency components were filtered out using a highpass filter</a:t>
            </a:r>
            <a:endParaRPr sz="1400" dirty="0"/>
          </a:p>
          <a:p>
            <a:pPr marL="0" indent="0">
              <a:spcBef>
                <a:spcPts val="800"/>
              </a:spcBef>
              <a:buNone/>
            </a:pPr>
            <a:endParaRPr sz="1400" dirty="0"/>
          </a:p>
          <a:p>
            <a:pPr marL="457189" indent="-317492">
              <a:spcBef>
                <a:spcPts val="800"/>
              </a:spcBef>
              <a:buSzPts val="1400"/>
            </a:pPr>
            <a:r>
              <a:rPr lang="en" sz="1400" dirty="0"/>
              <a:t>Upper half-band:</a:t>
            </a:r>
            <a:endParaRPr sz="1400" dirty="0"/>
          </a:p>
          <a:p>
            <a:pPr marL="914378" lvl="1" indent="-317492">
              <a:spcBef>
                <a:spcPts val="0"/>
              </a:spcBef>
              <a:buSzPts val="1400"/>
            </a:pPr>
            <a:r>
              <a:rPr lang="en" sz="1400" dirty="0"/>
              <a:t>(a) original signal spectrum, </a:t>
            </a:r>
            <a:endParaRPr sz="1400" dirty="0"/>
          </a:p>
          <a:p>
            <a:pPr marL="914378" lvl="1" indent="-317492">
              <a:spcBef>
                <a:spcPts val="0"/>
              </a:spcBef>
              <a:buSzPts val="1400"/>
            </a:pPr>
            <a:r>
              <a:rPr lang="en" sz="1400" dirty="0"/>
              <a:t>(b) highpass filtered (HP) spectrum</a:t>
            </a:r>
            <a:endParaRPr sz="1400" dirty="0"/>
          </a:p>
          <a:p>
            <a:pPr marL="914378" lvl="1" indent="-317492">
              <a:spcBef>
                <a:spcPts val="0"/>
              </a:spcBef>
              <a:buSzPts val="1400"/>
            </a:pPr>
            <a:r>
              <a:rPr lang="en" sz="1400" dirty="0"/>
              <a:t>(c) highpassed and decimated (HP + 2), aliased spectrum Note the lower sampling rate in panel c): Nyquist freq.is 4 kHz</a:t>
            </a:r>
            <a:endParaRPr sz="1400" dirty="0"/>
          </a:p>
          <a:p>
            <a:pPr marL="0" indent="0">
              <a:spcBef>
                <a:spcPts val="800"/>
              </a:spcBef>
              <a:buNone/>
            </a:pPr>
            <a:endParaRPr sz="1400" dirty="0"/>
          </a:p>
          <a:p>
            <a:pPr marL="0" indent="0">
              <a:spcBef>
                <a:spcPts val="800"/>
              </a:spcBef>
              <a:buNone/>
            </a:pPr>
            <a:endParaRPr sz="1400" dirty="0"/>
          </a:p>
          <a:p>
            <a:pPr marL="0" indent="0">
              <a:spcBef>
                <a:spcPts val="800"/>
              </a:spcBef>
              <a:buNone/>
            </a:pPr>
            <a:endParaRPr sz="1400" dirty="0"/>
          </a:p>
          <a:p>
            <a:pPr marL="0" indent="0">
              <a:spcBef>
                <a:spcPts val="800"/>
              </a:spcBef>
              <a:buNone/>
            </a:pPr>
            <a:endParaRPr sz="1400" dirty="0"/>
          </a:p>
          <a:p>
            <a:pPr marL="0" indent="0">
              <a:spcBef>
                <a:spcPts val="800"/>
              </a:spcBef>
              <a:buNone/>
            </a:pPr>
            <a:endParaRPr sz="1400" dirty="0"/>
          </a:p>
          <a:p>
            <a:pPr marL="0" indent="0">
              <a:spcBef>
                <a:spcPts val="800"/>
              </a:spcBef>
              <a:buNone/>
            </a:pPr>
            <a:endParaRPr sz="1400" dirty="0"/>
          </a:p>
          <a:p>
            <a:pPr marL="0" indent="0">
              <a:spcBef>
                <a:spcPts val="800"/>
              </a:spcBef>
              <a:buNone/>
            </a:pPr>
            <a:endParaRPr sz="1400" dirty="0"/>
          </a:p>
          <a:p>
            <a:pPr marL="0" indent="0">
              <a:spcBef>
                <a:spcPts val="800"/>
              </a:spcBef>
              <a:buNone/>
            </a:pPr>
            <a:r>
              <a:rPr lang="en" sz="1400" dirty="0"/>
              <a:t>  </a:t>
            </a:r>
            <a:endParaRPr sz="1400" dirty="0"/>
          </a:p>
          <a:p>
            <a:pPr marL="0" indent="0">
              <a:spcBef>
                <a:spcPts val="800"/>
              </a:spcBef>
              <a:buNone/>
            </a:pPr>
            <a:endParaRPr sz="1400" dirty="0"/>
          </a:p>
          <a:p>
            <a:pPr marL="0" indent="0">
              <a:spcBef>
                <a:spcPts val="800"/>
              </a:spcBef>
              <a:buNone/>
            </a:pPr>
            <a:endParaRPr sz="1400" dirty="0"/>
          </a:p>
        </p:txBody>
      </p:sp>
      <p:pic>
        <p:nvPicPr>
          <p:cNvPr id="500" name="Google Shape;50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1626" y="206550"/>
            <a:ext cx="2151800" cy="163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8452" y="1816410"/>
            <a:ext cx="2151800" cy="1650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0727" y="3418957"/>
            <a:ext cx="2151800" cy="167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77052" y="835915"/>
            <a:ext cx="444587" cy="378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77052" y="2382252"/>
            <a:ext cx="444587" cy="378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73865" y="3926022"/>
            <a:ext cx="444587" cy="37899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34D45B-9C68-45A5-B369-0D50FDF8A5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45</a:t>
            </a:fld>
            <a:endParaRPr lang="en-GB" noProof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9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Synthesis filterbank</a:t>
            </a:r>
            <a:endParaRPr/>
          </a:p>
        </p:txBody>
      </p:sp>
      <p:sp>
        <p:nvSpPr>
          <p:cNvPr id="511" name="Google Shape;511;p69"/>
          <p:cNvSpPr txBox="1">
            <a:spLocks noGrp="1"/>
          </p:cNvSpPr>
          <p:nvPr>
            <p:ph type="body" idx="1"/>
          </p:nvPr>
        </p:nvSpPr>
        <p:spPr>
          <a:xfrm>
            <a:off x="322500" y="1280475"/>
            <a:ext cx="5898900" cy="3586800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t" anchorCtr="0">
            <a:noAutofit/>
          </a:bodyPr>
          <a:lstStyle/>
          <a:p>
            <a:pPr marL="457189" indent="-317492">
              <a:spcBef>
                <a:spcPts val="800"/>
              </a:spcBef>
              <a:buSzPts val="1400"/>
            </a:pPr>
            <a:r>
              <a:rPr lang="en" sz="1400" dirty="0"/>
              <a:t>What happens in the synthesis filterbank?</a:t>
            </a:r>
            <a:endParaRPr sz="1400" dirty="0"/>
          </a:p>
          <a:p>
            <a:pPr marL="914378" lvl="1" indent="-317492">
              <a:spcBef>
                <a:spcPts val="0"/>
              </a:spcBef>
              <a:buSzPts val="1400"/>
            </a:pPr>
            <a:r>
              <a:rPr lang="en" sz="1400" dirty="0"/>
              <a:t>￪2 + LP : Upsample by factor 2 and lowpass filter</a:t>
            </a:r>
            <a:endParaRPr sz="1400" dirty="0"/>
          </a:p>
          <a:p>
            <a:pPr marL="914378" lvl="1" indent="-317492">
              <a:spcBef>
                <a:spcPts val="0"/>
              </a:spcBef>
              <a:buSzPts val="1400"/>
            </a:pPr>
            <a:r>
              <a:rPr lang="en" sz="1400" dirty="0"/>
              <a:t>￪2 + HP : Upsample by factor 2 and highpass filter</a:t>
            </a:r>
            <a:endParaRPr sz="1400" dirty="0"/>
          </a:p>
          <a:p>
            <a:pPr marL="457189" indent="0">
              <a:spcBef>
                <a:spcPts val="800"/>
              </a:spcBef>
              <a:buNone/>
            </a:pPr>
            <a:endParaRPr sz="1400" dirty="0"/>
          </a:p>
          <a:p>
            <a:pPr marL="457189" indent="-317492">
              <a:spcBef>
                <a:spcPts val="800"/>
              </a:spcBef>
              <a:buSzPts val="1400"/>
            </a:pPr>
            <a:r>
              <a:rPr lang="en" sz="1400" dirty="0"/>
              <a:t>￪2 operation in practice:</a:t>
            </a:r>
            <a:endParaRPr sz="1400" dirty="0"/>
          </a:p>
          <a:p>
            <a:pPr marL="914378" lvl="1" indent="-317492">
              <a:spcBef>
                <a:spcPts val="0"/>
              </a:spcBef>
              <a:buSzPts val="1400"/>
            </a:pPr>
            <a:r>
              <a:rPr lang="en" sz="1400" dirty="0"/>
              <a:t>Add zeros between the sample values in the signal (vector of numbers)</a:t>
            </a:r>
            <a:endParaRPr sz="1400" dirty="0"/>
          </a:p>
          <a:p>
            <a:pPr marL="914378" lvl="1" indent="-317492">
              <a:spcBef>
                <a:spcPts val="0"/>
              </a:spcBef>
              <a:buSzPts val="1400"/>
            </a:pPr>
            <a:r>
              <a:rPr lang="en" sz="1400" dirty="0"/>
              <a:t>Multiply the signal by 2 in order to keep its level unchanged</a:t>
            </a:r>
            <a:endParaRPr sz="1400" dirty="0"/>
          </a:p>
          <a:p>
            <a:pPr marL="457189" indent="0">
              <a:spcBef>
                <a:spcPts val="800"/>
              </a:spcBef>
              <a:buNone/>
            </a:pPr>
            <a:endParaRPr sz="1400" dirty="0"/>
          </a:p>
          <a:p>
            <a:pPr marL="457189" indent="-317492">
              <a:spcBef>
                <a:spcPts val="800"/>
              </a:spcBef>
              <a:buSzPts val="1400"/>
            </a:pPr>
            <a:r>
              <a:rPr lang="en" sz="1400" dirty="0"/>
              <a:t>Upper half-band:</a:t>
            </a:r>
            <a:endParaRPr sz="1400" dirty="0"/>
          </a:p>
          <a:p>
            <a:pPr marL="914378" lvl="1" indent="-317492">
              <a:spcBef>
                <a:spcPts val="0"/>
              </a:spcBef>
              <a:buSzPts val="1400"/>
            </a:pPr>
            <a:r>
              <a:rPr lang="en" sz="1400" dirty="0"/>
              <a:t>(c) spectrum of the signal that was highpassed and decimated in analysis bank </a:t>
            </a:r>
            <a:endParaRPr sz="1400" dirty="0"/>
          </a:p>
          <a:p>
            <a:pPr marL="914378" lvl="1" indent="-317492">
              <a:spcBef>
                <a:spcPts val="0"/>
              </a:spcBef>
              <a:buSzPts val="1400"/>
            </a:pPr>
            <a:r>
              <a:rPr lang="en" sz="1400" dirty="0"/>
              <a:t>(d) spectrum obtained by interpolating (￪2) signal in c </a:t>
            </a:r>
            <a:endParaRPr sz="1400" dirty="0"/>
          </a:p>
          <a:p>
            <a:pPr marL="914378" lvl="1" indent="-317492">
              <a:spcBef>
                <a:spcPts val="0"/>
              </a:spcBef>
              <a:buSzPts val="1400"/>
            </a:pPr>
            <a:r>
              <a:rPr lang="en" sz="1400" dirty="0"/>
              <a:t>(e) after interpolating and highpass filtering (￪2 + HP) the signal in c</a:t>
            </a:r>
            <a:endParaRPr sz="1400" dirty="0"/>
          </a:p>
          <a:p>
            <a:pPr marL="0" indent="0">
              <a:spcBef>
                <a:spcPts val="800"/>
              </a:spcBef>
              <a:buNone/>
            </a:pPr>
            <a:endParaRPr sz="1400" dirty="0"/>
          </a:p>
          <a:p>
            <a:pPr marL="0" indent="0">
              <a:spcBef>
                <a:spcPts val="800"/>
              </a:spcBef>
              <a:buNone/>
            </a:pPr>
            <a:endParaRPr sz="1400" dirty="0"/>
          </a:p>
          <a:p>
            <a:pPr marL="0" indent="0">
              <a:spcBef>
                <a:spcPts val="800"/>
              </a:spcBef>
              <a:buNone/>
            </a:pPr>
            <a:endParaRPr sz="1400" dirty="0"/>
          </a:p>
          <a:p>
            <a:pPr marL="0" indent="0">
              <a:spcBef>
                <a:spcPts val="800"/>
              </a:spcBef>
              <a:buNone/>
            </a:pPr>
            <a:endParaRPr sz="1400" dirty="0"/>
          </a:p>
          <a:p>
            <a:pPr marL="0" indent="0">
              <a:spcBef>
                <a:spcPts val="800"/>
              </a:spcBef>
              <a:buNone/>
            </a:pPr>
            <a:endParaRPr sz="1400" dirty="0"/>
          </a:p>
          <a:p>
            <a:pPr marL="0" indent="0">
              <a:spcBef>
                <a:spcPts val="800"/>
              </a:spcBef>
              <a:buNone/>
            </a:pPr>
            <a:endParaRPr sz="1400" dirty="0"/>
          </a:p>
          <a:p>
            <a:pPr marL="0" indent="0">
              <a:spcBef>
                <a:spcPts val="800"/>
              </a:spcBef>
              <a:buNone/>
            </a:pPr>
            <a:endParaRPr sz="1400" dirty="0"/>
          </a:p>
          <a:p>
            <a:pPr marL="0" indent="0">
              <a:spcBef>
                <a:spcPts val="800"/>
              </a:spcBef>
              <a:buNone/>
            </a:pPr>
            <a:endParaRPr sz="1400" dirty="0"/>
          </a:p>
          <a:p>
            <a:pPr marL="0" indent="0">
              <a:spcBef>
                <a:spcPts val="800"/>
              </a:spcBef>
              <a:buNone/>
            </a:pPr>
            <a:r>
              <a:rPr lang="en" sz="1400" dirty="0"/>
              <a:t> </a:t>
            </a:r>
            <a:endParaRPr sz="1400" dirty="0"/>
          </a:p>
          <a:p>
            <a:pPr marL="0" indent="0">
              <a:spcBef>
                <a:spcPts val="800"/>
              </a:spcBef>
              <a:buNone/>
            </a:pPr>
            <a:endParaRPr sz="1400" dirty="0"/>
          </a:p>
          <a:p>
            <a:pPr marL="0" indent="0">
              <a:spcBef>
                <a:spcPts val="800"/>
              </a:spcBef>
              <a:buNone/>
            </a:pPr>
            <a:endParaRPr sz="1400" dirty="0"/>
          </a:p>
        </p:txBody>
      </p:sp>
      <p:pic>
        <p:nvPicPr>
          <p:cNvPr id="512" name="Google Shape;51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6802" y="332975"/>
            <a:ext cx="2268950" cy="16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6802" y="1826764"/>
            <a:ext cx="2268950" cy="16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0252" y="3365226"/>
            <a:ext cx="2268950" cy="16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2227" y="978527"/>
            <a:ext cx="444587" cy="378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22227" y="2382252"/>
            <a:ext cx="444587" cy="378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22227" y="4002952"/>
            <a:ext cx="444587" cy="37899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7E9810-2BB5-4621-BADB-A021BC264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46</a:t>
            </a:fld>
            <a:endParaRPr lang="en-GB" noProof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0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Multiple bands</a:t>
            </a:r>
            <a:endParaRPr/>
          </a:p>
        </p:txBody>
      </p:sp>
      <p:sp>
        <p:nvSpPr>
          <p:cNvPr id="523" name="Google Shape;523;p70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t" anchorCtr="0">
            <a:noAutofit/>
          </a:bodyPr>
          <a:lstStyle/>
          <a:p>
            <a:pPr marL="457189" indent="-317492">
              <a:spcBef>
                <a:spcPts val="800"/>
              </a:spcBef>
              <a:buSzPts val="1400"/>
            </a:pPr>
            <a:r>
              <a:rPr lang="en" sz="1800" dirty="0"/>
              <a:t>The principle scales to multiple bands, each subband decimated by factor </a:t>
            </a:r>
            <a:r>
              <a:rPr lang="es-ES" sz="1800" dirty="0"/>
              <a:t>k</a:t>
            </a:r>
            <a:endParaRPr sz="1800" dirty="0"/>
          </a:p>
          <a:p>
            <a:pPr marL="457189" indent="-317492">
              <a:spcBef>
                <a:spcPts val="0"/>
              </a:spcBef>
              <a:buSzPts val="1400"/>
            </a:pPr>
            <a:r>
              <a:rPr lang="en" sz="1800" dirty="0"/>
              <a:t>Critical sampling if n=k</a:t>
            </a:r>
            <a:endParaRPr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DC44EC-1E15-45E0-99E9-53EF26D29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457" y="2254014"/>
            <a:ext cx="5909112" cy="24023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686BFC-0B26-45C0-85B0-4309F77F46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47</a:t>
            </a:fld>
            <a:endParaRPr lang="en-GB" noProof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1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Multiple bands</a:t>
            </a:r>
            <a:endParaRPr/>
          </a:p>
        </p:txBody>
      </p:sp>
      <p:sp>
        <p:nvSpPr>
          <p:cNvPr id="530" name="Google Shape;530;p71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t" anchorCtr="0">
            <a:noAutofit/>
          </a:bodyPr>
          <a:lstStyle/>
          <a:p>
            <a:pPr marL="457189" indent="-317492">
              <a:spcBef>
                <a:spcPts val="800"/>
              </a:spcBef>
              <a:buSzPts val="1400"/>
            </a:pPr>
            <a:r>
              <a:rPr lang="en" sz="1400" dirty="0"/>
              <a:t>What happens in the analysis bank at n subbands?</a:t>
            </a:r>
            <a:endParaRPr sz="1400" dirty="0"/>
          </a:p>
          <a:p>
            <a:pPr marL="914378" lvl="1" indent="-317492">
              <a:spcBef>
                <a:spcPts val="0"/>
              </a:spcBef>
              <a:buSzPts val="1400"/>
            </a:pPr>
            <a:r>
              <a:rPr lang="en" sz="1400" dirty="0"/>
              <a:t>Spectrum in range [0, </a:t>
            </a:r>
            <a:r>
              <a:rPr lang="en" sz="1400" i="1" dirty="0"/>
              <a:t>f</a:t>
            </a:r>
            <a:r>
              <a:rPr lang="en" sz="1400" i="1" baseline="-25000" dirty="0"/>
              <a:t>s</a:t>
            </a:r>
            <a:r>
              <a:rPr lang="en" sz="1400" dirty="0"/>
              <a:t>/2] is divided into n bands, each of width (</a:t>
            </a:r>
            <a:r>
              <a:rPr lang="en" sz="1400" i="1" dirty="0"/>
              <a:t>f</a:t>
            </a:r>
            <a:r>
              <a:rPr lang="en" sz="1400" i="1" baseline="-25000" dirty="0"/>
              <a:t>s</a:t>
            </a:r>
            <a:r>
              <a:rPr lang="en" sz="1400" dirty="0"/>
              <a:t>/2) /</a:t>
            </a:r>
            <a:r>
              <a:rPr lang="en" sz="1400" i="1" dirty="0"/>
              <a:t> n</a:t>
            </a:r>
            <a:r>
              <a:rPr lang="en" sz="1400" dirty="0"/>
              <a:t> </a:t>
            </a:r>
            <a:endParaRPr sz="1400" dirty="0"/>
          </a:p>
          <a:p>
            <a:pPr marL="914378" lvl="1" indent="-317492">
              <a:spcBef>
                <a:spcPts val="0"/>
              </a:spcBef>
              <a:buSzPts val="1400"/>
            </a:pPr>
            <a:r>
              <a:rPr lang="en" sz="1400" dirty="0"/>
              <a:t>Bandpass filter </a:t>
            </a:r>
            <a:r>
              <a:rPr lang="en" sz="1400" i="1" dirty="0"/>
              <a:t>H</a:t>
            </a:r>
            <a:r>
              <a:rPr lang="en" sz="1400" i="1" baseline="-25000" dirty="0"/>
              <a:t>m</a:t>
            </a:r>
            <a:r>
              <a:rPr lang="en" sz="1400" i="1" dirty="0"/>
              <a:t>(f)</a:t>
            </a:r>
            <a:r>
              <a:rPr lang="en" sz="1400" dirty="0"/>
              <a:t> in the analysis bank selects band </a:t>
            </a:r>
            <a:r>
              <a:rPr lang="en" sz="1400" i="1" dirty="0"/>
              <a:t>m</a:t>
            </a:r>
            <a:endParaRPr sz="1400" i="1" dirty="0"/>
          </a:p>
          <a:p>
            <a:pPr marL="914378" lvl="1" indent="-317492">
              <a:spcBef>
                <a:spcPts val="0"/>
              </a:spcBef>
              <a:buSzPts val="1400"/>
            </a:pPr>
            <a:r>
              <a:rPr lang="en" sz="1400" dirty="0"/>
              <a:t>Band </a:t>
            </a:r>
            <a:r>
              <a:rPr lang="en" sz="1400" i="1" dirty="0"/>
              <a:t>m</a:t>
            </a:r>
            <a:r>
              <a:rPr lang="en" sz="1400" dirty="0"/>
              <a:t> covers the frequencies </a:t>
            </a:r>
            <a:br>
              <a:rPr lang="en" sz="1400" dirty="0"/>
            </a:br>
            <a:br>
              <a:rPr lang="en" sz="1400" dirty="0"/>
            </a:br>
            <a:br>
              <a:rPr lang="en" sz="1400" dirty="0"/>
            </a:br>
            <a:endParaRPr sz="1400" dirty="0"/>
          </a:p>
          <a:p>
            <a:pPr marL="914378" lvl="1" indent="-317492">
              <a:spcBef>
                <a:spcPts val="0"/>
              </a:spcBef>
              <a:buSzPts val="1400"/>
            </a:pPr>
            <a:r>
              <a:rPr lang="en" sz="1400" dirty="0"/>
              <a:t>In downsampling, the band is aliased to frequencies </a:t>
            </a:r>
            <a:endParaRPr sz="1400" dirty="0"/>
          </a:p>
          <a:p>
            <a:pPr marL="1371566" lvl="2" indent="-317492">
              <a:spcBef>
                <a:spcPts val="0"/>
              </a:spcBef>
              <a:buSzPts val="1400"/>
            </a:pPr>
            <a:r>
              <a:rPr lang="en" sz="1000" dirty="0"/>
              <a:t>No problem, since those frequencies were filtered out by  </a:t>
            </a:r>
            <a:r>
              <a:rPr lang="en" sz="1000" i="1" dirty="0"/>
              <a:t>H</a:t>
            </a:r>
            <a:r>
              <a:rPr lang="en" sz="1000" i="1" baseline="-25000" dirty="0"/>
              <a:t>m</a:t>
            </a:r>
            <a:r>
              <a:rPr lang="en" sz="1000" i="1" dirty="0"/>
              <a:t>(f) </a:t>
            </a:r>
            <a:endParaRPr sz="1000" i="1" dirty="0"/>
          </a:p>
          <a:p>
            <a:pPr marL="457189" indent="0">
              <a:spcBef>
                <a:spcPts val="800"/>
              </a:spcBef>
              <a:buNone/>
            </a:pPr>
            <a:endParaRPr sz="1400" dirty="0"/>
          </a:p>
          <a:p>
            <a:pPr marL="457189" indent="-317492">
              <a:spcBef>
                <a:spcPts val="800"/>
              </a:spcBef>
              <a:buSzPts val="1400"/>
            </a:pPr>
            <a:r>
              <a:rPr lang="en" sz="1400" dirty="0"/>
              <a:t>In the synthesis bank</a:t>
            </a:r>
            <a:endParaRPr sz="1400" dirty="0"/>
          </a:p>
          <a:p>
            <a:pPr marL="914378" lvl="1" indent="-317492">
              <a:spcBef>
                <a:spcPts val="0"/>
              </a:spcBef>
              <a:buSzPts val="1400"/>
            </a:pPr>
            <a:r>
              <a:rPr lang="en" sz="1400" dirty="0"/>
              <a:t>Interpolation by factor </a:t>
            </a:r>
            <a:r>
              <a:rPr lang="en" sz="1400" i="1" dirty="0"/>
              <a:t>k</a:t>
            </a:r>
            <a:r>
              <a:rPr lang="en" sz="1400" dirty="0"/>
              <a:t> (</a:t>
            </a:r>
            <a:r>
              <a:rPr lang="en" sz="1400" i="1" dirty="0"/>
              <a:t>k=n</a:t>
            </a:r>
            <a:r>
              <a:rPr lang="en" sz="1400" dirty="0"/>
              <a:t>) replicates the subband                   at all subbands</a:t>
            </a:r>
            <a:endParaRPr sz="1400" dirty="0"/>
          </a:p>
          <a:p>
            <a:pPr marL="914378" lvl="1" indent="-317492">
              <a:spcBef>
                <a:spcPts val="0"/>
              </a:spcBef>
              <a:buSzPts val="1400"/>
            </a:pPr>
            <a:r>
              <a:rPr lang="en" sz="1400" dirty="0"/>
              <a:t>Each subband is selected at its correct frequency range using synthesis bandpass filter </a:t>
            </a:r>
            <a:r>
              <a:rPr lang="en" sz="1400" i="1" dirty="0"/>
              <a:t>G</a:t>
            </a:r>
            <a:r>
              <a:rPr lang="en" sz="1400" i="1" baseline="-25000" dirty="0"/>
              <a:t>m</a:t>
            </a:r>
            <a:r>
              <a:rPr lang="en" sz="1400" i="1" dirty="0"/>
              <a:t>(f)</a:t>
            </a:r>
            <a:r>
              <a:rPr lang="en" sz="1400" dirty="0"/>
              <a:t> (same passband as </a:t>
            </a:r>
            <a:r>
              <a:rPr lang="en" sz="1400" i="1" dirty="0"/>
              <a:t>H</a:t>
            </a:r>
            <a:r>
              <a:rPr lang="en" sz="1400" i="1" baseline="-25000" dirty="0"/>
              <a:t>m</a:t>
            </a:r>
            <a:r>
              <a:rPr lang="en" sz="1400" i="1" dirty="0"/>
              <a:t>(f)</a:t>
            </a:r>
            <a:r>
              <a:rPr lang="en" sz="1400" dirty="0"/>
              <a:t>)</a:t>
            </a:r>
            <a:endParaRPr sz="1400" dirty="0"/>
          </a:p>
          <a:p>
            <a:pPr marL="457189" indent="0">
              <a:spcBef>
                <a:spcPts val="800"/>
              </a:spcBef>
              <a:buNone/>
            </a:pPr>
            <a:endParaRPr sz="1400" dirty="0"/>
          </a:p>
        </p:txBody>
      </p:sp>
      <p:pic>
        <p:nvPicPr>
          <p:cNvPr id="531" name="Google Shape;53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2727" y="2747975"/>
            <a:ext cx="853250" cy="24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7659" y="2187568"/>
            <a:ext cx="2210062" cy="4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8927" y="3666294"/>
            <a:ext cx="853250" cy="24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BDABCB-9612-4046-8A97-BEB26C6AB3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48</a:t>
            </a:fld>
            <a:endParaRPr lang="en-GB" noProof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2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Aliasing error </a:t>
            </a:r>
            <a:endParaRPr/>
          </a:p>
        </p:txBody>
      </p:sp>
      <p:pic>
        <p:nvPicPr>
          <p:cNvPr id="539" name="Google Shape;53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5753" y="2358277"/>
            <a:ext cx="3884074" cy="913575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72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t" anchorCtr="0">
            <a:noAutofit/>
          </a:bodyPr>
          <a:lstStyle/>
          <a:p>
            <a:pPr marL="457189" indent="-317492">
              <a:spcBef>
                <a:spcPts val="800"/>
              </a:spcBef>
              <a:buSzPts val="1400"/>
            </a:pPr>
            <a:r>
              <a:rPr lang="en" sz="1400" dirty="0"/>
              <a:t>In a critically-sampled filterbank some unwanted aliasing happens at the subbands</a:t>
            </a:r>
            <a:endParaRPr sz="1400" dirty="0"/>
          </a:p>
          <a:p>
            <a:pPr marL="457189" indent="-317492">
              <a:spcBef>
                <a:spcPts val="0"/>
              </a:spcBef>
              <a:buSzPts val="1400"/>
            </a:pPr>
            <a:r>
              <a:rPr lang="en" sz="1400" dirty="0"/>
              <a:t>Filters are not ideal (transition band, not step function)</a:t>
            </a:r>
            <a:endParaRPr sz="1400" dirty="0"/>
          </a:p>
          <a:p>
            <a:pPr marL="457189" indent="-317492">
              <a:spcBef>
                <a:spcPts val="0"/>
              </a:spcBef>
              <a:buSzPts val="1400"/>
            </a:pPr>
            <a:r>
              <a:rPr lang="en" sz="1400" dirty="0"/>
              <a:t>For example when downsampling by factor 2, the part that exceeds the new Nyquist frequency /2 (= fs/4) is aliased </a:t>
            </a:r>
            <a:endParaRPr sz="1400" dirty="0"/>
          </a:p>
          <a:p>
            <a:pPr marL="0" indent="0">
              <a:spcBef>
                <a:spcPts val="800"/>
              </a:spcBef>
              <a:buNone/>
            </a:pPr>
            <a:endParaRPr sz="1400" dirty="0"/>
          </a:p>
          <a:p>
            <a:pPr marL="0" indent="0">
              <a:spcBef>
                <a:spcPts val="800"/>
              </a:spcBef>
              <a:buNone/>
            </a:pPr>
            <a:endParaRPr sz="1400" dirty="0"/>
          </a:p>
          <a:p>
            <a:pPr marL="0" indent="0">
              <a:spcBef>
                <a:spcPts val="800"/>
              </a:spcBef>
              <a:buNone/>
            </a:pPr>
            <a:endParaRPr sz="1400" dirty="0"/>
          </a:p>
          <a:p>
            <a:pPr marL="457189" indent="-317492">
              <a:spcBef>
                <a:spcPts val="800"/>
              </a:spcBef>
              <a:buSzPts val="1400"/>
            </a:pPr>
            <a:r>
              <a:rPr lang="en" sz="1400" dirty="0"/>
              <a:t>The filterbanks used in audio coding are usually designed so that the synthesis bank eliminates the aliasing that occurs at the subbands</a:t>
            </a:r>
            <a:endParaRPr sz="1400" dirty="0"/>
          </a:p>
          <a:p>
            <a:pPr marL="1371566" lvl="1" indent="-317492">
              <a:spcBef>
                <a:spcPts val="0"/>
              </a:spcBef>
              <a:buSzPts val="1400"/>
            </a:pPr>
            <a:r>
              <a:rPr lang="en" sz="1400" dirty="0"/>
              <a:t>Achieves perfect or near-perfect reconstruction despite the unwanted aliasing at subbands</a:t>
            </a:r>
            <a:endParaRPr sz="1400" dirty="0"/>
          </a:p>
          <a:p>
            <a:pPr marL="1371566" lvl="1" indent="-317492">
              <a:spcBef>
                <a:spcPts val="0"/>
              </a:spcBef>
              <a:buSzPts val="1400"/>
            </a:pPr>
            <a:r>
              <a:rPr lang="en" sz="1400" dirty="0"/>
              <a:t>QMF = Quadrature Mirror Filter bank:  designed so that the aliasing that happens in analysis part is eliminated in the synthesis part. </a:t>
            </a:r>
            <a:endParaRPr sz="1400" dirty="0"/>
          </a:p>
          <a:p>
            <a:pPr marL="0" indent="0">
              <a:spcBef>
                <a:spcPts val="800"/>
              </a:spcBef>
              <a:buNone/>
            </a:pPr>
            <a:endParaRPr sz="1400" dirty="0"/>
          </a:p>
          <a:p>
            <a:pPr marL="0" indent="0">
              <a:spcBef>
                <a:spcPts val="800"/>
              </a:spcBef>
              <a:buNone/>
            </a:pPr>
            <a:endParaRPr sz="1400" dirty="0"/>
          </a:p>
          <a:p>
            <a:pPr marL="0" indent="0">
              <a:spcBef>
                <a:spcPts val="800"/>
              </a:spcBef>
              <a:buNone/>
            </a:pPr>
            <a:endParaRPr sz="1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F6D6A8-FCB9-4A8A-950E-3E4CC33513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49</a:t>
            </a:fld>
            <a:endParaRPr lang="en-GB" noProof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ECFC6-D989-4D38-AB92-ADE4988F2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Power</a:t>
            </a:r>
            <a:r>
              <a:rPr lang="es-ES" dirty="0"/>
              <a:t> </a:t>
            </a:r>
            <a:r>
              <a:rPr lang="es-ES" dirty="0" err="1"/>
              <a:t>spectrum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7698A-BFF4-480E-8290-176572584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1600" dirty="0" err="1"/>
              <a:t>Also</a:t>
            </a:r>
            <a:r>
              <a:rPr lang="es-ES" sz="1600" dirty="0"/>
              <a:t> </a:t>
            </a:r>
            <a:r>
              <a:rPr lang="es-ES" sz="1600" dirty="0" err="1"/>
              <a:t>known</a:t>
            </a:r>
            <a:r>
              <a:rPr lang="es-ES" sz="1600" dirty="0"/>
              <a:t> as </a:t>
            </a:r>
            <a:r>
              <a:rPr lang="es-ES" sz="1600" dirty="0" err="1"/>
              <a:t>Spectral</a:t>
            </a:r>
            <a:r>
              <a:rPr lang="es-ES" sz="1600" dirty="0"/>
              <a:t> </a:t>
            </a:r>
            <a:r>
              <a:rPr lang="es-ES" sz="1600" dirty="0" err="1"/>
              <a:t>power</a:t>
            </a:r>
            <a:r>
              <a:rPr lang="es-ES" sz="1600" dirty="0"/>
              <a:t> </a:t>
            </a:r>
            <a:r>
              <a:rPr lang="es-ES" sz="1600" dirty="0" err="1"/>
              <a:t>density</a:t>
            </a:r>
            <a:r>
              <a:rPr lang="es-ES" sz="1600" dirty="0"/>
              <a:t>.</a:t>
            </a:r>
          </a:p>
          <a:p>
            <a:r>
              <a:rPr lang="es-ES" sz="1600" dirty="0" err="1"/>
              <a:t>It</a:t>
            </a:r>
            <a:r>
              <a:rPr lang="es-ES" sz="1600" dirty="0"/>
              <a:t> </a:t>
            </a:r>
            <a:r>
              <a:rPr lang="es-ES" sz="1600" dirty="0" err="1"/>
              <a:t>is</a:t>
            </a:r>
            <a:r>
              <a:rPr lang="es-ES" sz="1600" dirty="0"/>
              <a:t> not </a:t>
            </a:r>
            <a:r>
              <a:rPr lang="es-ES" sz="1600" dirty="0" err="1"/>
              <a:t>easy</a:t>
            </a:r>
            <a:r>
              <a:rPr lang="es-ES" sz="1600" dirty="0"/>
              <a:t> in </a:t>
            </a:r>
            <a:r>
              <a:rPr lang="es-ES" sz="1600" dirty="0" err="1"/>
              <a:t>practive</a:t>
            </a:r>
            <a:r>
              <a:rPr lang="es-ES" sz="1600" dirty="0"/>
              <a:t> </a:t>
            </a:r>
            <a:r>
              <a:rPr lang="es-ES" sz="1600" dirty="0" err="1"/>
              <a:t>due</a:t>
            </a:r>
            <a:r>
              <a:rPr lang="es-ES" sz="1600" dirty="0"/>
              <a:t> to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fact</a:t>
            </a:r>
            <a:r>
              <a:rPr lang="es-ES" sz="1600" dirty="0"/>
              <a:t> </a:t>
            </a:r>
            <a:r>
              <a:rPr lang="es-ES" sz="1600" dirty="0" err="1"/>
              <a:t>that</a:t>
            </a:r>
            <a:r>
              <a:rPr lang="es-ES" sz="1600" dirty="0"/>
              <a:t> </a:t>
            </a:r>
            <a:r>
              <a:rPr lang="es-ES" sz="1600" dirty="0" err="1"/>
              <a:t>we</a:t>
            </a:r>
            <a:r>
              <a:rPr lang="es-ES" sz="1600" dirty="0"/>
              <a:t> </a:t>
            </a:r>
            <a:r>
              <a:rPr lang="es-ES" sz="1600" dirty="0" err="1"/>
              <a:t>have</a:t>
            </a:r>
            <a:r>
              <a:rPr lang="es-ES" sz="1600" dirty="0"/>
              <a:t> </a:t>
            </a:r>
            <a:r>
              <a:rPr lang="es-ES" sz="1600" dirty="0" err="1"/>
              <a:t>limited</a:t>
            </a:r>
            <a:r>
              <a:rPr lang="es-ES" sz="1600" dirty="0"/>
              <a:t> set </a:t>
            </a:r>
            <a:r>
              <a:rPr lang="es-ES" sz="1600" dirty="0" err="1"/>
              <a:t>of</a:t>
            </a:r>
            <a:r>
              <a:rPr lang="es-ES" sz="1600" dirty="0"/>
              <a:t> simples </a:t>
            </a:r>
            <a:r>
              <a:rPr lang="es-ES" sz="1600" dirty="0" err="1"/>
              <a:t>of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signal</a:t>
            </a:r>
            <a:r>
              <a:rPr lang="es-ES" sz="1600" dirty="0"/>
              <a:t>.</a:t>
            </a:r>
          </a:p>
          <a:p>
            <a:r>
              <a:rPr lang="en-US" sz="1600" dirty="0"/>
              <a:t>Consider a sampled signal </a:t>
            </a:r>
            <a:r>
              <a:rPr lang="en-US" sz="1600" i="1" dirty="0">
                <a:latin typeface="Euclid" panose="02020503060505020303" pitchFamily="18" charset="0"/>
              </a:rPr>
              <a:t>x(n)</a:t>
            </a:r>
            <a:r>
              <a:rPr lang="en-US" sz="1600" dirty="0"/>
              <a:t>, and assume that the signal has finite energy:</a:t>
            </a:r>
          </a:p>
          <a:p>
            <a:pPr lvl="1"/>
            <a:endParaRPr lang="en-US" sz="13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3E370-98A3-4588-9C9B-0A2764DE13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5</a:t>
            </a:fld>
            <a:endParaRPr lang="en-GB" noProof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D5F603-0E17-4C25-8BCB-6EAEDB2B9566}"/>
              </a:ext>
            </a:extLst>
          </p:cNvPr>
          <p:cNvSpPr txBox="1"/>
          <p:nvPr/>
        </p:nvSpPr>
        <p:spPr>
          <a:xfrm>
            <a:off x="650240" y="2962565"/>
            <a:ext cx="11433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The</a:t>
            </a:r>
            <a:r>
              <a:rPr lang="es-ES"/>
              <a:t> DTFT </a:t>
            </a:r>
            <a:r>
              <a:rPr lang="es-ES" dirty="0" err="1"/>
              <a:t>is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6378ED-CC42-46C4-BE12-269A1C805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200" y="2892567"/>
            <a:ext cx="2153920" cy="495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C65566-7360-4EA1-ABE5-7F69AAC32FF7}"/>
              </a:ext>
            </a:extLst>
          </p:cNvPr>
          <p:cNvSpPr txBox="1"/>
          <p:nvPr/>
        </p:nvSpPr>
        <p:spPr>
          <a:xfrm>
            <a:off x="580734" y="3762219"/>
            <a:ext cx="221406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energy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signal</a:t>
            </a:r>
            <a:r>
              <a:rPr lang="es-ES" dirty="0"/>
              <a:t> </a:t>
            </a:r>
            <a:r>
              <a:rPr lang="es-ES" dirty="0" err="1"/>
              <a:t>is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67B55E-CB75-49BA-AACE-30589234B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121" y="3637855"/>
            <a:ext cx="2946398" cy="4257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D6A0C7C-EAB4-46AE-809B-24D4047D6D2B}"/>
              </a:ext>
            </a:extLst>
          </p:cNvPr>
          <p:cNvSpPr/>
          <p:nvPr/>
        </p:nvSpPr>
        <p:spPr>
          <a:xfrm>
            <a:off x="5344160" y="3762219"/>
            <a:ext cx="172720" cy="1858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7291BD2-BE2F-40AD-B46C-2C482221710C}"/>
              </a:ext>
            </a:extLst>
          </p:cNvPr>
          <p:cNvCxnSpPr>
            <a:stCxn id="13" idx="0"/>
          </p:cNvCxnSpPr>
          <p:nvPr/>
        </p:nvCxnSpPr>
        <p:spPr>
          <a:xfrm flipV="1">
            <a:off x="5430520" y="3360357"/>
            <a:ext cx="674716" cy="4018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D40D09A-59DE-41A7-A0E1-96D90389E20F}"/>
              </a:ext>
            </a:extLst>
          </p:cNvPr>
          <p:cNvSpPr txBox="1"/>
          <p:nvPr/>
        </p:nvSpPr>
        <p:spPr>
          <a:xfrm>
            <a:off x="5568982" y="3096511"/>
            <a:ext cx="27430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Spectral</a:t>
            </a:r>
            <a:r>
              <a:rPr lang="es-ES" dirty="0"/>
              <a:t> </a:t>
            </a:r>
            <a:r>
              <a:rPr lang="es-ES" dirty="0" err="1"/>
              <a:t>density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signal</a:t>
            </a:r>
            <a:r>
              <a:rPr lang="es-ES" dirty="0"/>
              <a:t> </a:t>
            </a:r>
            <a:r>
              <a:rPr lang="es-ES" i="1" dirty="0">
                <a:latin typeface="Euclid" panose="02020503060505020303" pitchFamily="18" charset="0"/>
              </a:rPr>
              <a:t>x(n)</a:t>
            </a:r>
            <a:endParaRPr lang="en-US" i="1" dirty="0">
              <a:latin typeface="Euclid" panose="02020503060505020303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4BF02AE-24B5-46EB-BCC2-46EADE53F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993" y="4400562"/>
            <a:ext cx="2786500" cy="4599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726322-DCAE-4C88-9377-0A076869FF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0074" y="2410445"/>
            <a:ext cx="1283852" cy="58215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34B1DC5-BD97-4B30-84DD-FF11F2EFC323}"/>
              </a:ext>
            </a:extLst>
          </p:cNvPr>
          <p:cNvSpPr txBox="1"/>
          <p:nvPr/>
        </p:nvSpPr>
        <p:spPr>
          <a:xfrm>
            <a:off x="565670" y="4484731"/>
            <a:ext cx="308930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spectral</a:t>
            </a:r>
            <a:r>
              <a:rPr lang="es-ES" dirty="0"/>
              <a:t> </a:t>
            </a:r>
            <a:r>
              <a:rPr lang="es-ES" dirty="0" err="1"/>
              <a:t>density</a:t>
            </a:r>
            <a:r>
              <a:rPr lang="es-ES" dirty="0"/>
              <a:t> can be </a:t>
            </a:r>
            <a:r>
              <a:rPr lang="es-ES" dirty="0" err="1"/>
              <a:t>written</a:t>
            </a:r>
            <a:r>
              <a:rPr lang="es-ES" dirty="0"/>
              <a:t> as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A394050-EE94-4263-9004-7DF71362E4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7642" y="4418657"/>
            <a:ext cx="953366" cy="423718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774604-85E4-4E62-9CE1-1A0066F98336}"/>
              </a:ext>
            </a:extLst>
          </p:cNvPr>
          <p:cNvCxnSpPr>
            <a:stCxn id="18" idx="3"/>
          </p:cNvCxnSpPr>
          <p:nvPr/>
        </p:nvCxnSpPr>
        <p:spPr>
          <a:xfrm>
            <a:off x="6494493" y="4630516"/>
            <a:ext cx="69139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2388E31-AA7A-4EB4-B221-D0B412DED9E7}"/>
              </a:ext>
            </a:extLst>
          </p:cNvPr>
          <p:cNvSpPr txBox="1"/>
          <p:nvPr/>
        </p:nvSpPr>
        <p:spPr>
          <a:xfrm>
            <a:off x="6547509" y="3761694"/>
            <a:ext cx="216875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power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signal</a:t>
            </a:r>
            <a:r>
              <a:rPr lang="es-ES" dirty="0"/>
              <a:t> as a </a:t>
            </a:r>
            <a:r>
              <a:rPr lang="es-ES" dirty="0" err="1"/>
              <a:t>function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frequency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7506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0A6D-2F97-4B9F-939A-FD3965FF7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Example</a:t>
            </a:r>
            <a:r>
              <a:rPr lang="fi-FI" dirty="0"/>
              <a:t>: Mel </a:t>
            </a:r>
            <a:r>
              <a:rPr lang="fi-FI" dirty="0" err="1"/>
              <a:t>filter</a:t>
            </a:r>
            <a:r>
              <a:rPr lang="fi-FI" dirty="0"/>
              <a:t> </a:t>
            </a:r>
            <a:r>
              <a:rPr lang="fi-FI" dirty="0" err="1"/>
              <a:t>banks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94D2F-4F71-465A-870D-BC6A0AC81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800" y="1280472"/>
            <a:ext cx="7886700" cy="1037622"/>
          </a:xfrm>
        </p:spPr>
        <p:txBody>
          <a:bodyPr/>
          <a:lstStyle/>
          <a:p>
            <a:r>
              <a:rPr lang="en-US" sz="1600" dirty="0"/>
              <a:t>Triangular filters, each having a response of 1 at the center frequency and </a:t>
            </a:r>
            <a:r>
              <a:rPr lang="en-US" sz="1600" dirty="0" err="1"/>
              <a:t>decreaste</a:t>
            </a:r>
            <a:r>
              <a:rPr lang="en-US" sz="1600" dirty="0"/>
              <a:t> towards 0 until reaching the center frequency of the adjacent filters.</a:t>
            </a:r>
          </a:p>
          <a:p>
            <a:r>
              <a:rPr lang="en-US" sz="1600" dirty="0"/>
              <a:t>The Mel-scale aims to mimic the non-linear human ear perception of sound.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889DF-F752-4822-A899-8DB5A1C0D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50</a:t>
            </a:fld>
            <a:endParaRPr lang="en-GB" noProof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96B46B-A019-431F-9C39-7ED6E1D81C49}"/>
              </a:ext>
            </a:extLst>
          </p:cNvPr>
          <p:cNvSpPr txBox="1"/>
          <p:nvPr/>
        </p:nvSpPr>
        <p:spPr>
          <a:xfrm>
            <a:off x="373712" y="4619562"/>
            <a:ext cx="1675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More in Lecture 10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DF2A84-57C2-4D97-AF54-1FC6A720A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001" y="2254484"/>
            <a:ext cx="4214192" cy="1516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34DDFC-7968-4E6A-A193-B0FFA6F98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53" y="2290243"/>
            <a:ext cx="2831036" cy="16608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8C8DD3-9D8D-4E3E-80D7-566C7C0F6B14}"/>
              </a:ext>
            </a:extLst>
          </p:cNvPr>
          <p:cNvSpPr txBox="1"/>
          <p:nvPr/>
        </p:nvSpPr>
        <p:spPr>
          <a:xfrm>
            <a:off x="4071068" y="4118406"/>
            <a:ext cx="41120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i-FI" sz="1400" dirty="0"/>
              <a:t>Select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maximum</a:t>
            </a:r>
            <a:r>
              <a:rPr lang="fi-FI" sz="1400" dirty="0"/>
              <a:t> and </a:t>
            </a:r>
            <a:r>
              <a:rPr lang="fi-FI" sz="1400" dirty="0" err="1"/>
              <a:t>minimum</a:t>
            </a:r>
            <a:r>
              <a:rPr lang="fi-FI" sz="1400" dirty="0"/>
              <a:t> </a:t>
            </a:r>
            <a:r>
              <a:rPr lang="fi-FI" sz="1400" dirty="0" err="1"/>
              <a:t>frequency</a:t>
            </a:r>
            <a:endParaRPr lang="fi-FI" sz="1400" dirty="0"/>
          </a:p>
          <a:p>
            <a:pPr marL="342900" indent="-342900">
              <a:buFont typeface="+mj-lt"/>
              <a:buAutoNum type="arabicPeriod"/>
            </a:pPr>
            <a:r>
              <a:rPr lang="fi-FI" sz="1400" dirty="0" err="1"/>
              <a:t>Create</a:t>
            </a:r>
            <a:r>
              <a:rPr lang="fi-FI" sz="1400" dirty="0"/>
              <a:t> </a:t>
            </a:r>
            <a:r>
              <a:rPr lang="fi-FI" sz="1400" dirty="0" err="1"/>
              <a:t>equally</a:t>
            </a:r>
            <a:r>
              <a:rPr lang="fi-FI" sz="1400" dirty="0"/>
              <a:t> </a:t>
            </a:r>
            <a:r>
              <a:rPr lang="fi-FI" sz="1400" dirty="0" err="1"/>
              <a:t>spaced</a:t>
            </a:r>
            <a:r>
              <a:rPr lang="fi-FI" sz="1400" dirty="0"/>
              <a:t> </a:t>
            </a:r>
            <a:r>
              <a:rPr lang="fi-FI" sz="1400" dirty="0" err="1"/>
              <a:t>points</a:t>
            </a:r>
            <a:endParaRPr lang="fi-FI" sz="1400" dirty="0"/>
          </a:p>
          <a:p>
            <a:pPr marL="342900" indent="-342900">
              <a:buFont typeface="+mj-lt"/>
              <a:buAutoNum type="arabicPeriod"/>
            </a:pPr>
            <a:r>
              <a:rPr lang="fi-FI" sz="1400" dirty="0" err="1"/>
              <a:t>Create</a:t>
            </a:r>
            <a:r>
              <a:rPr lang="fi-FI" sz="1400" dirty="0"/>
              <a:t> </a:t>
            </a:r>
            <a:r>
              <a:rPr lang="fi-FI" sz="1400" dirty="0" err="1"/>
              <a:t>triangular</a:t>
            </a:r>
            <a:r>
              <a:rPr lang="fi-FI" sz="1400" dirty="0"/>
              <a:t> </a:t>
            </a:r>
            <a:r>
              <a:rPr lang="fi-FI" sz="1400" dirty="0" err="1"/>
              <a:t>filters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621400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B984B-5A05-4102-ADEC-E75163F13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759DB-9E5B-4529-AE30-AA8CA0B99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350" dirty="0"/>
              <a:t>Overlap-add decomposition. Web page with examples.</a:t>
            </a:r>
          </a:p>
          <a:p>
            <a:pPr marL="235744" lvl="1" indent="0">
              <a:buNone/>
            </a:pPr>
            <a:r>
              <a:rPr lang="en-US" sz="1350" dirty="0">
                <a:hlinkClick r:id="rId2"/>
              </a:rPr>
              <a:t>https://www.dsprelated.com/freebooks/sasp/Overlap_Add_Decomposition.html</a:t>
            </a:r>
            <a:endParaRPr lang="en-US" sz="1350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EA955-0913-4AF4-B51B-1CA55876DC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51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326453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5"/>
          <p:cNvSpPr txBox="1">
            <a:spLocks noGrp="1"/>
          </p:cNvSpPr>
          <p:nvPr>
            <p:ph type="title"/>
          </p:nvPr>
        </p:nvSpPr>
        <p:spPr>
          <a:xfrm>
            <a:off x="307042" y="683792"/>
            <a:ext cx="7886700" cy="484200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Summary</a:t>
            </a:r>
            <a:endParaRPr/>
          </a:p>
        </p:txBody>
      </p:sp>
      <p:sp>
        <p:nvSpPr>
          <p:cNvPr id="560" name="Google Shape;560;p75"/>
          <p:cNvSpPr txBox="1">
            <a:spLocks noGrp="1"/>
          </p:cNvSpPr>
          <p:nvPr>
            <p:ph type="body" idx="1"/>
          </p:nvPr>
        </p:nvSpPr>
        <p:spPr>
          <a:xfrm>
            <a:off x="322493" y="1280473"/>
            <a:ext cx="7886700" cy="3263400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t" anchorCtr="0">
            <a:noAutofit/>
          </a:bodyPr>
          <a:lstStyle/>
          <a:p>
            <a:pPr marL="457189" indent="-317492">
              <a:spcBef>
                <a:spcPts val="0"/>
              </a:spcBef>
              <a:buSzPts val="1400"/>
            </a:pPr>
            <a:r>
              <a:rPr lang="en" sz="1600" dirty="0"/>
              <a:t>Steps required in transform processing: overlap processing, windowing, reconstruction</a:t>
            </a:r>
            <a:endParaRPr sz="1600" dirty="0"/>
          </a:p>
          <a:p>
            <a:pPr marL="457189" indent="0">
              <a:spcBef>
                <a:spcPts val="800"/>
              </a:spcBef>
              <a:buNone/>
            </a:pPr>
            <a:endParaRPr sz="1600" dirty="0"/>
          </a:p>
          <a:p>
            <a:pPr marL="457189" indent="-317492">
              <a:spcBef>
                <a:spcPts val="800"/>
              </a:spcBef>
              <a:buSzPts val="1400"/>
            </a:pPr>
            <a:r>
              <a:rPr lang="en" sz="1600" dirty="0"/>
              <a:t>What does a filter bank do, and where it is used</a:t>
            </a:r>
          </a:p>
          <a:p>
            <a:pPr marL="457189" indent="-317492">
              <a:spcBef>
                <a:spcPts val="800"/>
              </a:spcBef>
              <a:buSzPts val="1400"/>
            </a:pPr>
            <a:endParaRPr sz="1600" dirty="0"/>
          </a:p>
          <a:p>
            <a:pPr marL="457189" indent="-317492">
              <a:spcBef>
                <a:spcPts val="0"/>
              </a:spcBef>
              <a:buSzPts val="1400"/>
            </a:pPr>
            <a:r>
              <a:rPr lang="en" sz="1600" dirty="0"/>
              <a:t>Design criteria and properties of filter-banks</a:t>
            </a:r>
            <a:endParaRPr sz="1600" dirty="0"/>
          </a:p>
          <a:p>
            <a:pPr marL="457189" indent="0">
              <a:spcBef>
                <a:spcPts val="800"/>
              </a:spcBef>
              <a:buNone/>
            </a:pPr>
            <a:endParaRPr sz="1600" dirty="0"/>
          </a:p>
          <a:p>
            <a:pPr marL="457189" indent="-317492">
              <a:spcBef>
                <a:spcPts val="800"/>
              </a:spcBef>
              <a:buSzPts val="1400"/>
            </a:pPr>
            <a:r>
              <a:rPr lang="en" sz="1600" dirty="0"/>
              <a:t>Transforms and filter banks are basically two views of the same thing</a:t>
            </a:r>
            <a:endParaRPr sz="1600" dirty="0"/>
          </a:p>
          <a:p>
            <a:pPr marL="457189" indent="0">
              <a:spcBef>
                <a:spcPts val="800"/>
              </a:spcBef>
              <a:buNone/>
            </a:pP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E8689C-FA97-49DF-A23A-2845F7B12D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52</a:t>
            </a:fld>
            <a:endParaRPr lang="en-GB" noProof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9B3D3-6EE1-41EF-B590-101258D7B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Power</a:t>
            </a:r>
            <a:r>
              <a:rPr lang="es-ES" dirty="0"/>
              <a:t> </a:t>
            </a:r>
            <a:r>
              <a:rPr lang="es-ES" dirty="0" err="1"/>
              <a:t>spectrum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C3B8A-F0EE-49A8-90E1-5599B117B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1600" dirty="0"/>
              <a:t>Alternative </a:t>
            </a:r>
            <a:r>
              <a:rPr lang="es-ES" sz="1600" dirty="0" err="1"/>
              <a:t>estimate</a:t>
            </a:r>
            <a:r>
              <a:rPr lang="es-ES" sz="1600" dirty="0"/>
              <a:t> </a:t>
            </a:r>
            <a:r>
              <a:rPr lang="es-ES" sz="1600" dirty="0" err="1"/>
              <a:t>by</a:t>
            </a:r>
            <a:r>
              <a:rPr lang="es-ES" sz="1600" dirty="0"/>
              <a:t> </a:t>
            </a:r>
            <a:r>
              <a:rPr lang="es-ES" sz="1600" dirty="0" err="1"/>
              <a:t>using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b="1" dirty="0" err="1"/>
              <a:t>auto-correlation</a:t>
            </a:r>
            <a:r>
              <a:rPr lang="es-ES" sz="1600" dirty="0"/>
              <a:t> </a:t>
            </a:r>
            <a:r>
              <a:rPr lang="es-ES" sz="1600" dirty="0" err="1"/>
              <a:t>function</a:t>
            </a:r>
            <a:r>
              <a:rPr lang="es-ES" sz="1600" dirty="0"/>
              <a:t> </a:t>
            </a:r>
            <a:r>
              <a:rPr lang="es-ES" sz="1600" dirty="0" err="1"/>
              <a:t>of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signal</a:t>
            </a:r>
            <a:r>
              <a:rPr lang="es-ES" sz="1600" dirty="0"/>
              <a:t> </a:t>
            </a:r>
            <a:r>
              <a:rPr lang="es-ES" sz="1600" i="1" dirty="0">
                <a:latin typeface="Euclid" panose="02020503060505020303" pitchFamily="18" charset="0"/>
              </a:rPr>
              <a:t>x(n)</a:t>
            </a:r>
          </a:p>
          <a:p>
            <a:r>
              <a:rPr lang="es-ES" sz="1600" dirty="0" err="1"/>
              <a:t>For</a:t>
            </a:r>
            <a:r>
              <a:rPr lang="es-ES" sz="1600" dirty="0"/>
              <a:t> </a:t>
            </a:r>
            <a:r>
              <a:rPr lang="es-ES" sz="1600" dirty="0" err="1"/>
              <a:t>stationary</a:t>
            </a:r>
            <a:r>
              <a:rPr lang="es-ES" sz="1600" dirty="0"/>
              <a:t> </a:t>
            </a:r>
            <a:r>
              <a:rPr lang="es-ES" sz="1600" dirty="0" err="1"/>
              <a:t>signal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auto-correlation</a:t>
            </a:r>
            <a:r>
              <a:rPr lang="es-ES" sz="1600" dirty="0"/>
              <a:t> </a:t>
            </a:r>
            <a:r>
              <a:rPr lang="es-ES" sz="1600" dirty="0" err="1"/>
              <a:t>function</a:t>
            </a:r>
            <a:r>
              <a:rPr lang="es-ES" sz="1600" dirty="0"/>
              <a:t> </a:t>
            </a:r>
            <a:r>
              <a:rPr lang="es-ES" sz="1600" dirty="0" err="1"/>
              <a:t>is</a:t>
            </a:r>
            <a:r>
              <a:rPr lang="es-ES" sz="1600" dirty="0"/>
              <a:t>:</a:t>
            </a:r>
          </a:p>
          <a:p>
            <a:endParaRPr lang="es-ES" sz="1600" dirty="0"/>
          </a:p>
          <a:p>
            <a:endParaRPr lang="en-US" sz="1600" i="1" dirty="0">
              <a:latin typeface="Euclid" panose="02020503060505020303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165D7-2B3D-4C6D-BDD2-82946D6C9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6</a:t>
            </a:fld>
            <a:endParaRPr lang="en-GB" noProof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5F33AE-36AA-4906-919B-3AA4C7A2B380}"/>
              </a:ext>
            </a:extLst>
          </p:cNvPr>
          <p:cNvSpPr txBox="1"/>
          <p:nvPr/>
        </p:nvSpPr>
        <p:spPr>
          <a:xfrm>
            <a:off x="478221" y="2364549"/>
            <a:ext cx="61206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>
                <a:latin typeface="Euclid" panose="02020503060505020303" pitchFamily="18" charset="0"/>
              </a:rPr>
              <a:t>*</a:t>
            </a:r>
            <a:r>
              <a:rPr lang="es-ES" dirty="0"/>
              <a:t> denotes </a:t>
            </a:r>
            <a:r>
              <a:rPr lang="es-ES" dirty="0" err="1"/>
              <a:t>complex</a:t>
            </a:r>
            <a:r>
              <a:rPr lang="es-ES" dirty="0"/>
              <a:t> </a:t>
            </a:r>
            <a:r>
              <a:rPr lang="es-ES" dirty="0" err="1"/>
              <a:t>conjugate</a:t>
            </a:r>
            <a:r>
              <a:rPr lang="es-ES" dirty="0"/>
              <a:t>, and </a:t>
            </a:r>
            <a:r>
              <a:rPr lang="es-ES" dirty="0">
                <a:latin typeface="Euclid" panose="02020503060505020303" pitchFamily="18" charset="0"/>
              </a:rPr>
              <a:t>E[ ]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expected</a:t>
            </a:r>
            <a:r>
              <a:rPr lang="es-ES" dirty="0"/>
              <a:t> mean </a:t>
            </a:r>
            <a:r>
              <a:rPr lang="es-ES" dirty="0" err="1"/>
              <a:t>operator</a:t>
            </a:r>
            <a:r>
              <a:rPr lang="es-ES" dirty="0"/>
              <a:t>.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F8E9B8-66A3-4062-8135-2DEADAA03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187" y="1894322"/>
            <a:ext cx="2175640" cy="3773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B96960-5017-4CA2-BACF-44CFF1F7E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791" y="3224005"/>
            <a:ext cx="2122904" cy="6415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E63D5A-0809-40EC-B633-5B140E840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686" y="3224005"/>
            <a:ext cx="2717526" cy="6363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7C36CD1-8198-4992-86AE-4F8F6AE07783}"/>
              </a:ext>
            </a:extLst>
          </p:cNvPr>
          <p:cNvSpPr txBox="1"/>
          <p:nvPr/>
        </p:nvSpPr>
        <p:spPr>
          <a:xfrm>
            <a:off x="307800" y="2853792"/>
            <a:ext cx="7118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 indent="-91440">
              <a:buFont typeface="Arial" panose="020B0604020202020204" pitchFamily="34" charset="0"/>
              <a:buChar char="•"/>
            </a:pP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square</a:t>
            </a:r>
            <a:r>
              <a:rPr lang="es-ES" sz="1600" dirty="0"/>
              <a:t> </a:t>
            </a:r>
            <a:r>
              <a:rPr lang="es-ES" sz="1600" dirty="0" err="1"/>
              <a:t>magnitude</a:t>
            </a:r>
            <a:r>
              <a:rPr lang="es-ES" sz="1600" dirty="0"/>
              <a:t> </a:t>
            </a:r>
            <a:r>
              <a:rPr lang="es-ES" sz="1600" dirty="0" err="1"/>
              <a:t>of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Fourier </a:t>
            </a:r>
            <a:r>
              <a:rPr lang="es-ES" sz="1600" dirty="0" err="1"/>
              <a:t>transformed</a:t>
            </a:r>
            <a:r>
              <a:rPr lang="es-ES" sz="1600" dirty="0"/>
              <a:t> </a:t>
            </a:r>
            <a:r>
              <a:rPr lang="es-ES" sz="1600" dirty="0" err="1"/>
              <a:t>signal</a:t>
            </a:r>
            <a:r>
              <a:rPr lang="es-ES" sz="1600" dirty="0"/>
              <a:t> </a:t>
            </a:r>
            <a:r>
              <a:rPr lang="es-ES" sz="1600" dirty="0" err="1"/>
              <a:t>sequence</a:t>
            </a:r>
            <a:r>
              <a:rPr lang="es-ES" sz="1600" dirty="0"/>
              <a:t> </a:t>
            </a:r>
            <a:r>
              <a:rPr lang="es-ES" sz="1600" i="1" dirty="0">
                <a:latin typeface="Euclid" panose="02020503060505020303" pitchFamily="18" charset="0"/>
              </a:rPr>
              <a:t>x(n) </a:t>
            </a:r>
            <a:r>
              <a:rPr lang="es-ES" sz="1600" dirty="0" err="1"/>
              <a:t>is</a:t>
            </a:r>
            <a:r>
              <a:rPr lang="es-ES" sz="1600" dirty="0"/>
              <a:t>: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24742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4A320-6977-444D-ABDA-DE61EA3B3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Power</a:t>
            </a:r>
            <a:r>
              <a:rPr lang="es-ES" dirty="0"/>
              <a:t> </a:t>
            </a:r>
            <a:r>
              <a:rPr lang="es-ES" dirty="0" err="1"/>
              <a:t>spectrum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1925A-CE66-4FD8-873D-8D748A161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1600" dirty="0" err="1"/>
              <a:t>Power</a:t>
            </a:r>
            <a:r>
              <a:rPr lang="es-ES" sz="1600" dirty="0"/>
              <a:t> </a:t>
            </a:r>
            <a:r>
              <a:rPr lang="es-ES" sz="1600" dirty="0" err="1"/>
              <a:t>of</a:t>
            </a:r>
            <a:r>
              <a:rPr lang="es-ES" sz="1600" dirty="0"/>
              <a:t> </a:t>
            </a:r>
            <a:r>
              <a:rPr lang="es-ES" sz="1600" dirty="0" err="1"/>
              <a:t>each</a:t>
            </a:r>
            <a:r>
              <a:rPr lang="es-ES" sz="1600" dirty="0"/>
              <a:t> </a:t>
            </a:r>
            <a:r>
              <a:rPr lang="es-ES" sz="1600" dirty="0" err="1"/>
              <a:t>frequency</a:t>
            </a:r>
            <a:r>
              <a:rPr lang="es-ES" sz="1600" dirty="0"/>
              <a:t> </a:t>
            </a:r>
            <a:r>
              <a:rPr lang="es-ES" sz="1600" dirty="0" err="1"/>
              <a:t>component</a:t>
            </a:r>
            <a:r>
              <a:rPr lang="es-ES" sz="1600" dirty="0"/>
              <a:t>. </a:t>
            </a:r>
          </a:p>
          <a:p>
            <a:r>
              <a:rPr lang="es-ES" sz="1600" dirty="0" err="1"/>
              <a:t>It</a:t>
            </a:r>
            <a:r>
              <a:rPr lang="es-ES" sz="1600" dirty="0"/>
              <a:t> can be </a:t>
            </a:r>
            <a:r>
              <a:rPr lang="es-ES" sz="1600" dirty="0" err="1"/>
              <a:t>represented</a:t>
            </a:r>
            <a:r>
              <a:rPr lang="es-ES" sz="1600" dirty="0"/>
              <a:t> in linear </a:t>
            </a:r>
            <a:r>
              <a:rPr lang="es-ES" sz="1600" dirty="0" err="1"/>
              <a:t>scale</a:t>
            </a:r>
            <a:r>
              <a:rPr lang="es-ES" sz="1600" dirty="0"/>
              <a:t> </a:t>
            </a:r>
            <a:r>
              <a:rPr lang="es-ES" sz="1600" dirty="0" err="1"/>
              <a:t>or</a:t>
            </a:r>
            <a:r>
              <a:rPr lang="es-ES" sz="1600" dirty="0"/>
              <a:t> in log </a:t>
            </a:r>
            <a:r>
              <a:rPr lang="es-ES" sz="1600" dirty="0" err="1"/>
              <a:t>scale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389B5-4FAA-4DD7-8DF0-C6C1ADEA2D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7</a:t>
            </a:fld>
            <a:endParaRPr lang="en-GB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2C3AE1-E859-4AE3-9896-2BB5E1CA2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51" y="1955762"/>
            <a:ext cx="2615908" cy="19129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A21C2B-E6FD-45F5-B245-7CD3387FE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983" y="1955762"/>
            <a:ext cx="2694020" cy="19700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39F629-63F9-4BEC-8457-D0C188E1398E}"/>
              </a:ext>
            </a:extLst>
          </p:cNvPr>
          <p:cNvSpPr txBox="1"/>
          <p:nvPr/>
        </p:nvSpPr>
        <p:spPr>
          <a:xfrm>
            <a:off x="651164" y="4023880"/>
            <a:ext cx="6719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Sound power, sound source radiating energy along with the sound wave it creates.</a:t>
            </a:r>
          </a:p>
        </p:txBody>
      </p:sp>
    </p:spTree>
    <p:extLst>
      <p:ext uri="{BB962C8B-B14F-4D97-AF65-F5344CB8AC3E}">
        <p14:creationId xmlns:p14="http://schemas.microsoft.com/office/powerpoint/2010/main" val="1450700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5813F-B91E-4590-9342-D22A26447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Auditory</a:t>
            </a:r>
            <a:r>
              <a:rPr lang="es-ES" dirty="0"/>
              <a:t> </a:t>
            </a:r>
            <a:r>
              <a:rPr lang="es-ES" dirty="0" err="1"/>
              <a:t>spectrum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C5102-874D-4BA1-BEEC-529CA0581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1600" dirty="0" err="1"/>
              <a:t>Psychoacoustic</a:t>
            </a:r>
            <a:r>
              <a:rPr lang="es-ES" sz="1600" dirty="0"/>
              <a:t> </a:t>
            </a:r>
            <a:r>
              <a:rPr lang="es-ES" sz="1600" dirty="0" err="1"/>
              <a:t>theory</a:t>
            </a:r>
            <a:r>
              <a:rPr lang="es-ES" sz="1600" dirty="0"/>
              <a:t>: describes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peripheral</a:t>
            </a:r>
            <a:r>
              <a:rPr lang="es-ES" sz="1600" dirty="0"/>
              <a:t> </a:t>
            </a:r>
            <a:r>
              <a:rPr lang="es-ES" sz="1600" dirty="0" err="1"/>
              <a:t>hearing</a:t>
            </a:r>
            <a:r>
              <a:rPr lang="es-ES" sz="1600" dirty="0"/>
              <a:t> </a:t>
            </a:r>
            <a:r>
              <a:rPr lang="es-ES" sz="1600" dirty="0" err="1"/>
              <a:t>system</a:t>
            </a:r>
            <a:r>
              <a:rPr lang="es-ES" sz="1600" dirty="0"/>
              <a:t> as a </a:t>
            </a:r>
            <a:r>
              <a:rPr lang="es-ES" sz="1600" b="1" dirty="0" err="1"/>
              <a:t>spectral</a:t>
            </a:r>
            <a:r>
              <a:rPr lang="es-ES" sz="1600" b="1" dirty="0"/>
              <a:t> </a:t>
            </a:r>
            <a:r>
              <a:rPr lang="es-ES" sz="1600" b="1" dirty="0" err="1"/>
              <a:t>analyser</a:t>
            </a:r>
            <a:r>
              <a:rPr lang="es-ES" sz="1600" b="1" dirty="0"/>
              <a:t> </a:t>
            </a:r>
            <a:r>
              <a:rPr lang="es-ES" sz="1600" b="1" dirty="0" err="1"/>
              <a:t>that</a:t>
            </a:r>
            <a:r>
              <a:rPr lang="es-ES" sz="1600" b="1" dirty="0"/>
              <a:t> </a:t>
            </a:r>
            <a:r>
              <a:rPr lang="es-ES" sz="1600" b="1" dirty="0" err="1"/>
              <a:t>extract</a:t>
            </a:r>
            <a:r>
              <a:rPr lang="es-ES" sz="1600" b="1" dirty="0"/>
              <a:t> </a:t>
            </a:r>
            <a:r>
              <a:rPr lang="es-ES" sz="1600" b="1" dirty="0" err="1"/>
              <a:t>several</a:t>
            </a:r>
            <a:r>
              <a:rPr lang="es-ES" sz="1600" b="1" dirty="0"/>
              <a:t> perceptual </a:t>
            </a:r>
            <a:r>
              <a:rPr lang="es-ES" sz="1600" b="1" dirty="0" err="1"/>
              <a:t>aspects</a:t>
            </a:r>
            <a:r>
              <a:rPr lang="es-ES" sz="1600" b="1" dirty="0"/>
              <a:t> </a:t>
            </a:r>
            <a:r>
              <a:rPr lang="es-ES" sz="1600" dirty="0"/>
              <a:t>(</a:t>
            </a:r>
            <a:r>
              <a:rPr lang="es-ES" sz="1600" dirty="0" err="1"/>
              <a:t>loudness</a:t>
            </a:r>
            <a:r>
              <a:rPr lang="es-ES" sz="1600" dirty="0"/>
              <a:t>, pitch, </a:t>
            </a:r>
            <a:r>
              <a:rPr lang="es-ES" sz="1600" dirty="0" err="1"/>
              <a:t>duration</a:t>
            </a:r>
            <a:r>
              <a:rPr lang="es-ES" sz="1600" dirty="0"/>
              <a:t>, </a:t>
            </a:r>
            <a:r>
              <a:rPr lang="es-ES" sz="1600" dirty="0" err="1"/>
              <a:t>sharpness</a:t>
            </a:r>
            <a:r>
              <a:rPr lang="es-ES" sz="1600" dirty="0"/>
              <a:t>, </a:t>
            </a:r>
            <a:r>
              <a:rPr lang="es-ES" sz="1600" dirty="0" err="1"/>
              <a:t>roughness</a:t>
            </a:r>
            <a:r>
              <a:rPr lang="es-ES" sz="1600" dirty="0"/>
              <a:t>).</a:t>
            </a:r>
          </a:p>
          <a:p>
            <a:endParaRPr lang="es-ES" sz="1600" dirty="0"/>
          </a:p>
          <a:p>
            <a:r>
              <a:rPr lang="es-ES" sz="1600" dirty="0" err="1"/>
              <a:t>Simplest</a:t>
            </a:r>
            <a:r>
              <a:rPr lang="es-ES" sz="1600" dirty="0"/>
              <a:t> </a:t>
            </a:r>
            <a:r>
              <a:rPr lang="es-ES" sz="1600" dirty="0" err="1"/>
              <a:t>model</a:t>
            </a:r>
            <a:r>
              <a:rPr lang="es-ES" sz="1600" dirty="0"/>
              <a:t> to </a:t>
            </a:r>
            <a:r>
              <a:rPr lang="es-ES" sz="1600" dirty="0" err="1"/>
              <a:t>imitate</a:t>
            </a:r>
            <a:r>
              <a:rPr lang="es-ES" sz="1600" dirty="0"/>
              <a:t> </a:t>
            </a:r>
            <a:r>
              <a:rPr lang="es-ES" sz="1600" dirty="0" err="1"/>
              <a:t>is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b="1" dirty="0" err="1"/>
              <a:t>loudness</a:t>
            </a:r>
            <a:r>
              <a:rPr lang="es-ES" sz="1600" dirty="0"/>
              <a:t> </a:t>
            </a:r>
            <a:r>
              <a:rPr lang="es-ES" sz="1600" dirty="0" err="1"/>
              <a:t>perception</a:t>
            </a:r>
            <a:r>
              <a:rPr lang="es-ES" sz="1600" dirty="0"/>
              <a:t>.</a:t>
            </a:r>
          </a:p>
          <a:p>
            <a:endParaRPr lang="es-ES" sz="1600" dirty="0"/>
          </a:p>
          <a:p>
            <a:r>
              <a:rPr lang="es-ES" sz="1600" dirty="0" err="1"/>
              <a:t>An</a:t>
            </a:r>
            <a:r>
              <a:rPr lang="es-ES" sz="1600" dirty="0"/>
              <a:t> </a:t>
            </a:r>
            <a:r>
              <a:rPr lang="es-ES" sz="1600" b="1" dirty="0" err="1"/>
              <a:t>Auditory</a:t>
            </a:r>
            <a:r>
              <a:rPr lang="es-ES" sz="1600" b="1" dirty="0"/>
              <a:t> </a:t>
            </a:r>
            <a:r>
              <a:rPr lang="es-ES" sz="1600" b="1" dirty="0" err="1"/>
              <a:t>Spectrum</a:t>
            </a:r>
            <a:r>
              <a:rPr lang="es-ES" sz="1600" dirty="0"/>
              <a:t> can be </a:t>
            </a:r>
            <a:r>
              <a:rPr lang="es-ES" sz="1600" dirty="0" err="1"/>
              <a:t>derived</a:t>
            </a:r>
            <a:r>
              <a:rPr lang="es-ES" sz="1600" dirty="0"/>
              <a:t> </a:t>
            </a:r>
            <a:r>
              <a:rPr lang="es-ES" sz="1600" dirty="0" err="1"/>
              <a:t>which</a:t>
            </a:r>
            <a:r>
              <a:rPr lang="es-ES" sz="1600" dirty="0"/>
              <a:t> describes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level</a:t>
            </a:r>
            <a:r>
              <a:rPr lang="es-ES" sz="1600" dirty="0"/>
              <a:t> </a:t>
            </a:r>
            <a:r>
              <a:rPr lang="es-ES" sz="1600" dirty="0" err="1"/>
              <a:t>of</a:t>
            </a:r>
            <a:r>
              <a:rPr lang="es-ES" sz="1600" dirty="0"/>
              <a:t> </a:t>
            </a:r>
            <a:r>
              <a:rPr lang="es-ES" sz="1600" dirty="0" err="1"/>
              <a:t>cochlear</a:t>
            </a:r>
            <a:r>
              <a:rPr lang="es-ES" sz="1600" dirty="0"/>
              <a:t> </a:t>
            </a:r>
            <a:r>
              <a:rPr lang="es-ES" sz="1600" dirty="0" err="1"/>
              <a:t>excitation</a:t>
            </a:r>
            <a:r>
              <a:rPr lang="es-ES" sz="1600" dirty="0"/>
              <a:t> in </a:t>
            </a:r>
            <a:r>
              <a:rPr lang="es-ES" sz="1600" dirty="0" err="1"/>
              <a:t>dBs</a:t>
            </a:r>
            <a:r>
              <a:rPr lang="es-ES" sz="1600" dirty="0"/>
              <a:t> as </a:t>
            </a:r>
            <a:r>
              <a:rPr lang="es-ES" sz="1600" dirty="0" err="1"/>
              <a:t>function</a:t>
            </a:r>
            <a:r>
              <a:rPr lang="es-ES" sz="1600" dirty="0"/>
              <a:t> </a:t>
            </a:r>
            <a:r>
              <a:rPr lang="es-ES" sz="1600" dirty="0" err="1"/>
              <a:t>of</a:t>
            </a:r>
            <a:r>
              <a:rPr lang="es-ES" sz="1600" dirty="0"/>
              <a:t> </a:t>
            </a:r>
            <a:r>
              <a:rPr lang="es-ES" sz="1600" dirty="0" err="1"/>
              <a:t>frequency</a:t>
            </a:r>
            <a:r>
              <a:rPr lang="es-ES" sz="1600" dirty="0"/>
              <a:t> </a:t>
            </a:r>
            <a:r>
              <a:rPr lang="es-ES" sz="1600" dirty="0" err="1"/>
              <a:t>on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Equivalent</a:t>
            </a:r>
            <a:r>
              <a:rPr lang="es-ES" sz="1600" dirty="0"/>
              <a:t> Rectangular </a:t>
            </a:r>
            <a:r>
              <a:rPr lang="es-ES" sz="1600" dirty="0" err="1"/>
              <a:t>Bandwidth</a:t>
            </a:r>
            <a:r>
              <a:rPr lang="es-ES" sz="1600" dirty="0"/>
              <a:t> </a:t>
            </a:r>
            <a:r>
              <a:rPr lang="es-ES" sz="1600" dirty="0" err="1"/>
              <a:t>scale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36738E-E563-4DD6-B21B-E3799159B1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27113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B5851-EB84-4972-8F33-18D17A3B7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Computation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Auditory</a:t>
            </a:r>
            <a:r>
              <a:rPr lang="es-ES" dirty="0"/>
              <a:t> </a:t>
            </a:r>
            <a:r>
              <a:rPr lang="es-ES" dirty="0" err="1"/>
              <a:t>Spectrum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3476A-AC0D-4CBC-982F-21DE2BEDE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ES" sz="1600" dirty="0" err="1"/>
              <a:t>Selection</a:t>
            </a:r>
            <a:r>
              <a:rPr lang="es-ES" sz="1600" dirty="0"/>
              <a:t> </a:t>
            </a:r>
            <a:r>
              <a:rPr lang="es-ES" sz="1600" dirty="0" err="1"/>
              <a:t>of</a:t>
            </a:r>
            <a:r>
              <a:rPr lang="es-ES" sz="1600" dirty="0"/>
              <a:t> 25 ms time </a:t>
            </a:r>
            <a:r>
              <a:rPr lang="es-ES" sz="1600" dirty="0" err="1"/>
              <a:t>frames</a:t>
            </a:r>
            <a:endParaRPr lang="es-ES" sz="1600" dirty="0"/>
          </a:p>
          <a:p>
            <a:pPr marL="457200" indent="-457200">
              <a:buFont typeface="+mj-lt"/>
              <a:buAutoNum type="arabicPeriod"/>
            </a:pPr>
            <a:r>
              <a:rPr lang="es-ES" sz="1600" dirty="0" err="1"/>
              <a:t>Multiply</a:t>
            </a:r>
            <a:r>
              <a:rPr lang="es-ES" sz="1600" dirty="0"/>
              <a:t> </a:t>
            </a:r>
            <a:r>
              <a:rPr lang="es-ES" sz="1600" dirty="0" err="1"/>
              <a:t>by</a:t>
            </a:r>
            <a:r>
              <a:rPr lang="es-ES" sz="1600" dirty="0"/>
              <a:t> a </a:t>
            </a:r>
            <a:r>
              <a:rPr lang="es-ES" sz="1600" dirty="0" err="1"/>
              <a:t>window</a:t>
            </a:r>
            <a:r>
              <a:rPr lang="es-ES" sz="1600" dirty="0"/>
              <a:t> (</a:t>
            </a:r>
            <a:r>
              <a:rPr lang="es-ES" sz="1600" dirty="0" err="1"/>
              <a:t>E.g</a:t>
            </a:r>
            <a:r>
              <a:rPr lang="es-ES" sz="1600" dirty="0"/>
              <a:t>. </a:t>
            </a:r>
            <a:r>
              <a:rPr lang="es-ES" sz="1600" dirty="0" err="1"/>
              <a:t>Hamming</a:t>
            </a:r>
            <a:r>
              <a:rPr lang="es-ES" sz="16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1600" dirty="0" err="1"/>
              <a:t>Power</a:t>
            </a:r>
            <a:r>
              <a:rPr lang="es-ES" sz="1600" dirty="0"/>
              <a:t> </a:t>
            </a:r>
            <a:r>
              <a:rPr lang="es-ES" sz="1600" dirty="0" err="1"/>
              <a:t>spectrum</a:t>
            </a:r>
            <a:r>
              <a:rPr lang="es-ES" sz="1600" dirty="0"/>
              <a:t> </a:t>
            </a:r>
            <a:r>
              <a:rPr lang="es-ES" sz="1600" dirty="0" err="1"/>
              <a:t>computation</a:t>
            </a:r>
            <a:r>
              <a:rPr lang="es-ES" sz="1600" dirty="0"/>
              <a:t>. </a:t>
            </a:r>
            <a:r>
              <a:rPr lang="es-ES" sz="1600" dirty="0" err="1"/>
              <a:t>The</a:t>
            </a:r>
            <a:r>
              <a:rPr lang="es-ES" sz="1600" dirty="0"/>
              <a:t> DFT </a:t>
            </a:r>
            <a:r>
              <a:rPr lang="es-ES" sz="1600" dirty="0" err="1"/>
              <a:t>is</a:t>
            </a:r>
            <a:r>
              <a:rPr lang="es-ES" sz="1600" dirty="0"/>
              <a:t> </a:t>
            </a:r>
            <a:r>
              <a:rPr lang="es-ES" sz="1600" dirty="0" err="1"/>
              <a:t>applied</a:t>
            </a:r>
            <a:r>
              <a:rPr lang="es-ES" sz="1600" dirty="0"/>
              <a:t> to </a:t>
            </a:r>
            <a:r>
              <a:rPr lang="es-ES" sz="1600" dirty="0" err="1"/>
              <a:t>each</a:t>
            </a:r>
            <a:r>
              <a:rPr lang="es-ES" sz="1600" dirty="0"/>
              <a:t> </a:t>
            </a:r>
            <a:r>
              <a:rPr lang="es-ES" sz="1600" dirty="0" err="1"/>
              <a:t>fram</a:t>
            </a:r>
            <a:r>
              <a:rPr lang="en-US" sz="1600" dirty="0"/>
              <a:t>e (Using FFT)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sz="1600" dirty="0"/>
              <a:t>FFT (Fast Fourier Transform) efficient way of calculating DFT, available in audio processing software.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The </a:t>
            </a:r>
            <a:r>
              <a:rPr lang="en-US" sz="1600" b="1" dirty="0"/>
              <a:t>resolution</a:t>
            </a:r>
            <a:r>
              <a:rPr lang="en-US" sz="1600" dirty="0"/>
              <a:t> when calculating DFT is equal to the </a:t>
            </a:r>
            <a:r>
              <a:rPr lang="en-US" sz="1600" b="1" dirty="0"/>
              <a:t>sampling rate</a:t>
            </a:r>
            <a:r>
              <a:rPr lang="en-US" sz="1600" dirty="0"/>
              <a:t> </a:t>
            </a:r>
            <a:r>
              <a:rPr lang="en-US" sz="1600" u="sng" dirty="0"/>
              <a:t>divided</a:t>
            </a:r>
            <a:r>
              <a:rPr lang="en-US" sz="1600" dirty="0"/>
              <a:t> by the </a:t>
            </a:r>
            <a:r>
              <a:rPr lang="en-US" sz="1600" b="1" dirty="0"/>
              <a:t>window size</a:t>
            </a:r>
            <a:r>
              <a:rPr lang="en-US" sz="1600" dirty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554CF-419D-4E09-AA59-6E2ED51FB0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9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78039120"/>
      </p:ext>
    </p:extLst>
  </p:cSld>
  <p:clrMapOvr>
    <a:masterClrMapping/>
  </p:clrMapOvr>
</p:sld>
</file>

<file path=ppt/theme/theme1.xml><?xml version="1.0" encoding="utf-8"?>
<a:theme xmlns:a="http://schemas.openxmlformats.org/drawingml/2006/main" name="TUNI Theme">
  <a:themeElements>
    <a:clrScheme name="TUNI-teema-pp">
      <a:dk1>
        <a:srgbClr val="000000"/>
      </a:dk1>
      <a:lt1>
        <a:srgbClr val="FFFFFF"/>
      </a:lt1>
      <a:dk2>
        <a:srgbClr val="4E008E"/>
      </a:dk2>
      <a:lt2>
        <a:srgbClr val="FFFFFF"/>
      </a:lt2>
      <a:accent1>
        <a:srgbClr val="4E008E"/>
      </a:accent1>
      <a:accent2>
        <a:srgbClr val="38B399"/>
      </a:accent2>
      <a:accent3>
        <a:srgbClr val="FFE349"/>
      </a:accent3>
      <a:accent4>
        <a:srgbClr val="CF286F"/>
      </a:accent4>
      <a:accent5>
        <a:srgbClr val="000000"/>
      </a:accent5>
      <a:accent6>
        <a:srgbClr val="79C0EB"/>
      </a:accent6>
      <a:hlink>
        <a:srgbClr val="0041BE"/>
      </a:hlink>
      <a:folHlink>
        <a:srgbClr val="CF28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NI template EN.pptx" id="{945164A5-4C46-4B46-942A-AA762E35CF1D}" vid="{34BD5BC4-5B6C-4CAF-82F0-6186E5F238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TUNI template EN</Template>
  <TotalTime>0</TotalTime>
  <Words>3044</Words>
  <Application>Microsoft Office PowerPoint</Application>
  <PresentationFormat>On-screen Show (16:9)</PresentationFormat>
  <Paragraphs>418</Paragraphs>
  <Slides>52</Slides>
  <Notes>25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Cambria Math</vt:lpstr>
      <vt:lpstr>Consolas</vt:lpstr>
      <vt:lpstr>Euclid</vt:lpstr>
      <vt:lpstr>TUNI Theme</vt:lpstr>
      <vt:lpstr>Time-Frequency Representations Part II</vt:lpstr>
      <vt:lpstr>Recap DFT</vt:lpstr>
      <vt:lpstr>Spectrum</vt:lpstr>
      <vt:lpstr>Spectrum</vt:lpstr>
      <vt:lpstr>Power spectrum</vt:lpstr>
      <vt:lpstr>Power spectrum</vt:lpstr>
      <vt:lpstr>Power spectrum</vt:lpstr>
      <vt:lpstr>Auditory spectrum</vt:lpstr>
      <vt:lpstr>Computation of Auditory Spectrum</vt:lpstr>
      <vt:lpstr>Windowing</vt:lpstr>
      <vt:lpstr>Windowing</vt:lpstr>
      <vt:lpstr>The Fast Fourier Transform (FFT)</vt:lpstr>
      <vt:lpstr>Fast Fourier Transform algorithm</vt:lpstr>
      <vt:lpstr>To sum up</vt:lpstr>
      <vt:lpstr>Other transforms</vt:lpstr>
      <vt:lpstr>Discrete Cosine Transform  (DCT)</vt:lpstr>
      <vt:lpstr>Discrete Cosine Transform</vt:lpstr>
      <vt:lpstr>Discrete Cosine Transform</vt:lpstr>
      <vt:lpstr>Modified discrete cosine transform (MDCT)</vt:lpstr>
      <vt:lpstr>Thinking break (2 minutes)</vt:lpstr>
      <vt:lpstr>Fourier analysis and synthesis</vt:lpstr>
      <vt:lpstr>Reconstruction of the signal</vt:lpstr>
      <vt:lpstr>STFT and overlap-and-add processing</vt:lpstr>
      <vt:lpstr>Overlap-and-add processing</vt:lpstr>
      <vt:lpstr>PowerPoint Presentation</vt:lpstr>
      <vt:lpstr>Choice of hop size</vt:lpstr>
      <vt:lpstr>PowerPoint Presentation</vt:lpstr>
      <vt:lpstr>Overlap-add reconstructions</vt:lpstr>
      <vt:lpstr>Reconstruction error</vt:lpstr>
      <vt:lpstr>Rectangular windowing </vt:lpstr>
      <vt:lpstr>Note on implementation</vt:lpstr>
      <vt:lpstr>Window overlap-and-add in MDCT</vt:lpstr>
      <vt:lpstr>Filter bank</vt:lpstr>
      <vt:lpstr>Filter Bank Models</vt:lpstr>
      <vt:lpstr>Filter-bank summation interpretation of the STFT</vt:lpstr>
      <vt:lpstr>Low/high-pass Filters</vt:lpstr>
      <vt:lpstr>band-pass/band-stop Filters</vt:lpstr>
      <vt:lpstr>Passband, stopband and trasition band</vt:lpstr>
      <vt:lpstr>Filter sharpness and ripple</vt:lpstr>
      <vt:lpstr>Filterbanks </vt:lpstr>
      <vt:lpstr>Filterbanks</vt:lpstr>
      <vt:lpstr>Parameters</vt:lpstr>
      <vt:lpstr>Filterbank parameters</vt:lpstr>
      <vt:lpstr>Filterbanks in use</vt:lpstr>
      <vt:lpstr>Analysis filterbank</vt:lpstr>
      <vt:lpstr>Synthesis filterbank</vt:lpstr>
      <vt:lpstr>Multiple bands</vt:lpstr>
      <vt:lpstr>Multiple bands</vt:lpstr>
      <vt:lpstr>Aliasing error </vt:lpstr>
      <vt:lpstr>Example: Mel filter banks</vt:lpstr>
      <vt:lpstr>Extra material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Time-Frequency Representations Part II</dc:title>
  <dc:creator>Irene Martin Morato (TAU)</dc:creator>
  <cp:lastModifiedBy>Irene Martin Morato (TAU)</cp:lastModifiedBy>
  <cp:revision>17</cp:revision>
  <cp:lastPrinted>2022-11-10T12:22:36Z</cp:lastPrinted>
  <dcterms:created xsi:type="dcterms:W3CDTF">2022-07-28T08:26:23Z</dcterms:created>
  <dcterms:modified xsi:type="dcterms:W3CDTF">2022-11-10T12:47:32Z</dcterms:modified>
</cp:coreProperties>
</file>